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0" r:id="rId2"/>
    <p:sldId id="272" r:id="rId3"/>
    <p:sldId id="298" r:id="rId4"/>
    <p:sldId id="273" r:id="rId5"/>
    <p:sldId id="275" r:id="rId6"/>
    <p:sldId id="274" r:id="rId7"/>
    <p:sldId id="264" r:id="rId8"/>
    <p:sldId id="263" r:id="rId9"/>
    <p:sldId id="301" r:id="rId10"/>
    <p:sldId id="304" r:id="rId11"/>
    <p:sldId id="305" r:id="rId12"/>
    <p:sldId id="307" r:id="rId13"/>
    <p:sldId id="276" r:id="rId14"/>
    <p:sldId id="302" r:id="rId15"/>
    <p:sldId id="416" r:id="rId16"/>
    <p:sldId id="311" r:id="rId17"/>
    <p:sldId id="299" r:id="rId18"/>
    <p:sldId id="265" r:id="rId19"/>
    <p:sldId id="268" r:id="rId20"/>
    <p:sldId id="281" r:id="rId21"/>
    <p:sldId id="271" r:id="rId22"/>
    <p:sldId id="269" r:id="rId23"/>
    <p:sldId id="270" r:id="rId24"/>
    <p:sldId id="283" r:id="rId25"/>
    <p:sldId id="287" r:id="rId26"/>
    <p:sldId id="288" r:id="rId27"/>
    <p:sldId id="332" r:id="rId28"/>
    <p:sldId id="333" r:id="rId29"/>
    <p:sldId id="331" r:id="rId30"/>
    <p:sldId id="334" r:id="rId31"/>
    <p:sldId id="336" r:id="rId32"/>
    <p:sldId id="335" r:id="rId33"/>
    <p:sldId id="340" r:id="rId34"/>
    <p:sldId id="339" r:id="rId35"/>
    <p:sldId id="337" r:id="rId36"/>
    <p:sldId id="359" r:id="rId37"/>
    <p:sldId id="360" r:id="rId38"/>
    <p:sldId id="358" r:id="rId39"/>
    <p:sldId id="361" r:id="rId40"/>
    <p:sldId id="362" r:id="rId41"/>
    <p:sldId id="363" r:id="rId42"/>
    <p:sldId id="364" r:id="rId43"/>
    <p:sldId id="313" r:id="rId44"/>
    <p:sldId id="353" r:id="rId45"/>
    <p:sldId id="354" r:id="rId46"/>
    <p:sldId id="355" r:id="rId47"/>
    <p:sldId id="356" r:id="rId48"/>
    <p:sldId id="366" r:id="rId49"/>
    <p:sldId id="341" r:id="rId50"/>
    <p:sldId id="342" r:id="rId51"/>
    <p:sldId id="343" r:id="rId52"/>
    <p:sldId id="344" r:id="rId53"/>
    <p:sldId id="345" r:id="rId54"/>
    <p:sldId id="346" r:id="rId55"/>
    <p:sldId id="365" r:id="rId56"/>
    <p:sldId id="381" r:id="rId57"/>
    <p:sldId id="380" r:id="rId58"/>
    <p:sldId id="351" r:id="rId59"/>
    <p:sldId id="350" r:id="rId60"/>
    <p:sldId id="417" r:id="rId61"/>
    <p:sldId id="367" r:id="rId62"/>
    <p:sldId id="368" r:id="rId63"/>
    <p:sldId id="369" r:id="rId64"/>
    <p:sldId id="370" r:id="rId65"/>
    <p:sldId id="371" r:id="rId66"/>
    <p:sldId id="372" r:id="rId67"/>
    <p:sldId id="374" r:id="rId68"/>
    <p:sldId id="375" r:id="rId69"/>
    <p:sldId id="376" r:id="rId70"/>
    <p:sldId id="377" r:id="rId71"/>
    <p:sldId id="378" r:id="rId72"/>
    <p:sldId id="379" r:id="rId73"/>
    <p:sldId id="418" r:id="rId74"/>
    <p:sldId id="330" r:id="rId75"/>
    <p:sldId id="308" r:id="rId76"/>
    <p:sldId id="303" r:id="rId77"/>
    <p:sldId id="309" r:id="rId78"/>
    <p:sldId id="316" r:id="rId79"/>
    <p:sldId id="315" r:id="rId80"/>
    <p:sldId id="387" r:id="rId81"/>
    <p:sldId id="317" r:id="rId82"/>
    <p:sldId id="383" r:id="rId83"/>
    <p:sldId id="318" r:id="rId84"/>
    <p:sldId id="319" r:id="rId85"/>
    <p:sldId id="320" r:id="rId86"/>
    <p:sldId id="388" r:id="rId87"/>
    <p:sldId id="389" r:id="rId88"/>
    <p:sldId id="321" r:id="rId89"/>
    <p:sldId id="386" r:id="rId90"/>
    <p:sldId id="385" r:id="rId91"/>
    <p:sldId id="390" r:id="rId92"/>
    <p:sldId id="391" r:id="rId93"/>
    <p:sldId id="393" r:id="rId94"/>
    <p:sldId id="392" r:id="rId95"/>
    <p:sldId id="322" r:id="rId96"/>
    <p:sldId id="394" r:id="rId97"/>
    <p:sldId id="323" r:id="rId98"/>
    <p:sldId id="395" r:id="rId99"/>
    <p:sldId id="396" r:id="rId100"/>
    <p:sldId id="399" r:id="rId101"/>
    <p:sldId id="324" r:id="rId102"/>
    <p:sldId id="397" r:id="rId103"/>
    <p:sldId id="398" r:id="rId104"/>
    <p:sldId id="400" r:id="rId105"/>
    <p:sldId id="401" r:id="rId106"/>
    <p:sldId id="325" r:id="rId107"/>
    <p:sldId id="402" r:id="rId108"/>
    <p:sldId id="403" r:id="rId109"/>
    <p:sldId id="404" r:id="rId110"/>
    <p:sldId id="405" r:id="rId111"/>
    <p:sldId id="406" r:id="rId112"/>
    <p:sldId id="407" r:id="rId113"/>
    <p:sldId id="408" r:id="rId114"/>
    <p:sldId id="409" r:id="rId115"/>
    <p:sldId id="410" r:id="rId116"/>
    <p:sldId id="328" r:id="rId117"/>
    <p:sldId id="411" r:id="rId118"/>
    <p:sldId id="412" r:id="rId119"/>
    <p:sldId id="413" r:id="rId120"/>
    <p:sldId id="414" r:id="rId121"/>
    <p:sldId id="415" r:id="rId122"/>
    <p:sldId id="419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752"/>
    <a:srgbClr val="C60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345"/>
    <p:restoredTop sz="94484"/>
  </p:normalViewPr>
  <p:slideViewPr>
    <p:cSldViewPr>
      <p:cViewPr>
        <p:scale>
          <a:sx n="114" d="100"/>
          <a:sy n="114" d="100"/>
        </p:scale>
        <p:origin x="-72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7C8FB-B9AC-2449-94E7-4F2CF01D1823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F95924B4-D89F-6846-9C58-5F02DD0A1B6F}">
      <dgm:prSet phldrT="[Text]" custT="1"/>
      <dgm:spPr/>
      <dgm:t>
        <a:bodyPr/>
        <a:lstStyle/>
        <a:p>
          <a:r>
            <a:rPr lang="en-US" sz="2800" dirty="0"/>
            <a:t>10 CS paired with US</a:t>
          </a:r>
        </a:p>
      </dgm:t>
    </dgm:pt>
    <dgm:pt modelId="{A4CEFA2A-012F-2F41-B59A-90A587E40A79}" type="parTrans" cxnId="{F2878526-3EFE-094B-9118-2E89794E95F6}">
      <dgm:prSet/>
      <dgm:spPr/>
      <dgm:t>
        <a:bodyPr/>
        <a:lstStyle/>
        <a:p>
          <a:endParaRPr lang="en-US"/>
        </a:p>
      </dgm:t>
    </dgm:pt>
    <dgm:pt modelId="{EEAB1800-BB1E-274D-A9D5-5A9A19124EC6}" type="sibTrans" cxnId="{F2878526-3EFE-094B-9118-2E89794E95F6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ED3FB302-93D8-2540-9B16-861F92E4E133}">
      <dgm:prSet phldrT="[Text]" custT="1"/>
      <dgm:spPr/>
      <dgm:t>
        <a:bodyPr/>
        <a:lstStyle/>
        <a:p>
          <a:r>
            <a:rPr lang="en-US" sz="2400" dirty="0"/>
            <a:t>3 CS</a:t>
          </a:r>
        </a:p>
      </dgm:t>
    </dgm:pt>
    <dgm:pt modelId="{87C4FB81-D645-484F-BAFC-6E7C6365B2BB}" type="sibTrans" cxnId="{140F12D8-6D07-B048-B5F8-DFD786A7E540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5E8290A7-79A4-4C41-831A-F82DA2949E47}" type="parTrans" cxnId="{140F12D8-6D07-B048-B5F8-DFD786A7E540}">
      <dgm:prSet/>
      <dgm:spPr/>
      <dgm:t>
        <a:bodyPr/>
        <a:lstStyle/>
        <a:p>
          <a:endParaRPr lang="en-US"/>
        </a:p>
      </dgm:t>
    </dgm:pt>
    <dgm:pt modelId="{77447D58-95A9-1647-97E3-A348FB1FB734}">
      <dgm:prSet/>
      <dgm:spPr/>
      <dgm:t>
        <a:bodyPr/>
        <a:lstStyle/>
        <a:p>
          <a:r>
            <a:rPr lang="en-US" dirty="0"/>
            <a:t>Drug injections</a:t>
          </a:r>
        </a:p>
        <a:p>
          <a:r>
            <a:rPr lang="en-US" dirty="0"/>
            <a:t>+</a:t>
          </a:r>
        </a:p>
        <a:p>
          <a:r>
            <a:rPr lang="en-US" dirty="0"/>
            <a:t>10 CS trials</a:t>
          </a:r>
        </a:p>
        <a:p>
          <a:r>
            <a:rPr lang="en-US" dirty="0"/>
            <a:t>(30 sec ITI)</a:t>
          </a:r>
        </a:p>
      </dgm:t>
    </dgm:pt>
    <dgm:pt modelId="{15D6F48A-61A2-9A41-A70A-72A8FFE70B54}" type="parTrans" cxnId="{6F111E5D-59AE-754C-9E8E-D659A2835A02}">
      <dgm:prSet/>
      <dgm:spPr/>
      <dgm:t>
        <a:bodyPr/>
        <a:lstStyle/>
        <a:p>
          <a:endParaRPr lang="en-US"/>
        </a:p>
      </dgm:t>
    </dgm:pt>
    <dgm:pt modelId="{C0E4A631-24F3-6543-B197-594154FD4674}" type="sibTrans" cxnId="{6F111E5D-59AE-754C-9E8E-D659A2835A02}">
      <dgm:prSet/>
      <dgm:spPr/>
      <dgm:t>
        <a:bodyPr/>
        <a:lstStyle/>
        <a:p>
          <a:endParaRPr lang="en-US"/>
        </a:p>
      </dgm:t>
    </dgm:pt>
    <dgm:pt modelId="{A1B44CBA-9FA7-F74C-B622-B4512741BF1C}">
      <dgm:prSet phldrT="[Text]" custT="1"/>
      <dgm:spPr/>
      <dgm:t>
        <a:bodyPr/>
        <a:lstStyle/>
        <a:p>
          <a:r>
            <a:rPr lang="en-US" sz="2400" dirty="0"/>
            <a:t>10 CS paired </a:t>
          </a:r>
        </a:p>
        <a:p>
          <a:r>
            <a:rPr lang="en-US" sz="2400" dirty="0"/>
            <a:t>with US</a:t>
          </a:r>
        </a:p>
      </dgm:t>
    </dgm:pt>
    <dgm:pt modelId="{71B49302-3296-D241-B623-5E7A5CB8A7B9}" type="sibTrans" cxnId="{C5D6D977-35F0-DE4A-B253-5B89EDA709FA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6F963FD6-7244-7745-ACD6-8B958430FCC5}" type="parTrans" cxnId="{C5D6D977-35F0-DE4A-B253-5B89EDA709FA}">
      <dgm:prSet/>
      <dgm:spPr/>
      <dgm:t>
        <a:bodyPr/>
        <a:lstStyle/>
        <a:p>
          <a:endParaRPr lang="en-US"/>
        </a:p>
      </dgm:t>
    </dgm:pt>
    <dgm:pt modelId="{07F189B3-69EE-1649-879B-33F1CB641139}">
      <dgm:prSet/>
      <dgm:spPr/>
      <dgm:t>
        <a:bodyPr/>
        <a:lstStyle/>
        <a:p>
          <a:r>
            <a:rPr lang="en-US" dirty="0"/>
            <a:t>15 CS trials</a:t>
          </a:r>
        </a:p>
      </dgm:t>
    </dgm:pt>
    <dgm:pt modelId="{B0A8EFEF-D04E-694D-ADF3-60098AC5A180}" type="parTrans" cxnId="{6DF2AD0C-AF87-1349-8AF3-CD5162A4ED48}">
      <dgm:prSet/>
      <dgm:spPr/>
      <dgm:t>
        <a:bodyPr/>
        <a:lstStyle/>
        <a:p>
          <a:endParaRPr lang="en-US"/>
        </a:p>
      </dgm:t>
    </dgm:pt>
    <dgm:pt modelId="{91C60827-8EA3-2C48-B587-E8FFD5DA6F15}" type="sibTrans" cxnId="{6DF2AD0C-AF87-1349-8AF3-CD5162A4ED48}">
      <dgm:prSet/>
      <dgm:spPr/>
      <dgm:t>
        <a:bodyPr/>
        <a:lstStyle/>
        <a:p>
          <a:endParaRPr lang="en-US"/>
        </a:p>
      </dgm:t>
    </dgm:pt>
    <dgm:pt modelId="{FA970F12-0E82-3442-A3C6-A7EED849E571}" type="pres">
      <dgm:prSet presAssocID="{8827C8FB-B9AC-2449-94E7-4F2CF01D1823}" presName="Name0" presStyleCnt="0">
        <dgm:presLayoutVars>
          <dgm:dir/>
          <dgm:resizeHandles val="exact"/>
        </dgm:presLayoutVars>
      </dgm:prSet>
      <dgm:spPr/>
    </dgm:pt>
    <dgm:pt modelId="{F6DF2888-48C7-BD4F-A65A-E46ADB925084}" type="pres">
      <dgm:prSet presAssocID="{A1B44CBA-9FA7-F74C-B622-B4512741BF1C}" presName="node" presStyleLbl="node1" presStyleIdx="0" presStyleCnt="5" custScaleX="105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17E5E-540F-824A-AE7C-B9242ADB19A9}" type="pres">
      <dgm:prSet presAssocID="{71B49302-3296-D241-B623-5E7A5CB8A7B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4321F35-5C72-B94C-8594-372D1DD58C03}" type="pres">
      <dgm:prSet presAssocID="{71B49302-3296-D241-B623-5E7A5CB8A7B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05A5918-3053-ED40-A548-AD64E4E716E0}" type="pres">
      <dgm:prSet presAssocID="{F95924B4-D89F-6846-9C58-5F02DD0A1B6F}" presName="node" presStyleLbl="node1" presStyleIdx="1" presStyleCnt="5" custScaleX="120686" custLinFactNeighborX="-13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B00D8-E689-7B48-9BEA-8646BBF9DF76}" type="pres">
      <dgm:prSet presAssocID="{EEAB1800-BB1E-274D-A9D5-5A9A19124EC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053DF8E-15D8-3E4F-A49F-0D6757851788}" type="pres">
      <dgm:prSet presAssocID="{EEAB1800-BB1E-274D-A9D5-5A9A19124EC6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645EEDF-CA7B-0049-B22A-8BA91B4A44AF}" type="pres">
      <dgm:prSet presAssocID="{ED3FB302-93D8-2540-9B16-861F92E4E133}" presName="node" presStyleLbl="node1" presStyleIdx="2" presStyleCnt="5" custScaleX="88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9436C-1D4D-4A4B-9004-8A1CE370B6C2}" type="pres">
      <dgm:prSet presAssocID="{87C4FB81-D645-484F-BAFC-6E7C6365B2B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6568B0D-A6F7-2044-952A-4E8D63EE615C}" type="pres">
      <dgm:prSet presAssocID="{87C4FB81-D645-484F-BAFC-6E7C6365B2B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58D6254-E085-4140-B38E-5C108393A748}" type="pres">
      <dgm:prSet presAssocID="{77447D58-95A9-1647-97E3-A348FB1FB73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57DA4-1CD6-E240-9C78-36280E57867D}" type="pres">
      <dgm:prSet presAssocID="{C0E4A631-24F3-6543-B197-594154FD4674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8C02631-7011-6D4B-9FFB-0170EB1DF2D3}" type="pres">
      <dgm:prSet presAssocID="{C0E4A631-24F3-6543-B197-594154FD467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46160B2B-63E6-0844-9606-74E2CB5A8D28}" type="pres">
      <dgm:prSet presAssocID="{07F189B3-69EE-1649-879B-33F1CB64113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D926FB-57F1-724F-AFAB-D67D0322B734}" type="presOf" srcId="{71B49302-3296-D241-B623-5E7A5CB8A7B9}" destId="{B4321F35-5C72-B94C-8594-372D1DD58C03}" srcOrd="1" destOrd="0" presId="urn:microsoft.com/office/officeart/2005/8/layout/process1"/>
    <dgm:cxn modelId="{7962B85B-68E6-CE42-B8EE-18BE799BC8B0}" type="presOf" srcId="{A1B44CBA-9FA7-F74C-B622-B4512741BF1C}" destId="{F6DF2888-48C7-BD4F-A65A-E46ADB925084}" srcOrd="0" destOrd="0" presId="urn:microsoft.com/office/officeart/2005/8/layout/process1"/>
    <dgm:cxn modelId="{2CDD3186-CFD3-8149-ABAF-D140AD9BD4F1}" type="presOf" srcId="{ED3FB302-93D8-2540-9B16-861F92E4E133}" destId="{3645EEDF-CA7B-0049-B22A-8BA91B4A44AF}" srcOrd="0" destOrd="0" presId="urn:microsoft.com/office/officeart/2005/8/layout/process1"/>
    <dgm:cxn modelId="{F2878526-3EFE-094B-9118-2E89794E95F6}" srcId="{8827C8FB-B9AC-2449-94E7-4F2CF01D1823}" destId="{F95924B4-D89F-6846-9C58-5F02DD0A1B6F}" srcOrd="1" destOrd="0" parTransId="{A4CEFA2A-012F-2F41-B59A-90A587E40A79}" sibTransId="{EEAB1800-BB1E-274D-A9D5-5A9A19124EC6}"/>
    <dgm:cxn modelId="{E676A54E-A7BE-4D4B-80C7-A154559D6DD7}" type="presOf" srcId="{71B49302-3296-D241-B623-5E7A5CB8A7B9}" destId="{47C17E5E-540F-824A-AE7C-B9242ADB19A9}" srcOrd="0" destOrd="0" presId="urn:microsoft.com/office/officeart/2005/8/layout/process1"/>
    <dgm:cxn modelId="{08054140-E23B-E04F-94E0-E435706006CF}" type="presOf" srcId="{F95924B4-D89F-6846-9C58-5F02DD0A1B6F}" destId="{E05A5918-3053-ED40-A548-AD64E4E716E0}" srcOrd="0" destOrd="0" presId="urn:microsoft.com/office/officeart/2005/8/layout/process1"/>
    <dgm:cxn modelId="{6DF2AD0C-AF87-1349-8AF3-CD5162A4ED48}" srcId="{8827C8FB-B9AC-2449-94E7-4F2CF01D1823}" destId="{07F189B3-69EE-1649-879B-33F1CB641139}" srcOrd="4" destOrd="0" parTransId="{B0A8EFEF-D04E-694D-ADF3-60098AC5A180}" sibTransId="{91C60827-8EA3-2C48-B587-E8FFD5DA6F15}"/>
    <dgm:cxn modelId="{25437142-BA7B-8C44-A41C-465D76BC8CEC}" type="presOf" srcId="{77447D58-95A9-1647-97E3-A348FB1FB734}" destId="{058D6254-E085-4140-B38E-5C108393A748}" srcOrd="0" destOrd="0" presId="urn:microsoft.com/office/officeart/2005/8/layout/process1"/>
    <dgm:cxn modelId="{EF87429C-FF19-C447-A0D2-B678E4CE1953}" type="presOf" srcId="{EEAB1800-BB1E-274D-A9D5-5A9A19124EC6}" destId="{F1FB00D8-E689-7B48-9BEA-8646BBF9DF76}" srcOrd="0" destOrd="0" presId="urn:microsoft.com/office/officeart/2005/8/layout/process1"/>
    <dgm:cxn modelId="{2C6540BE-7D86-DD42-AEDA-595D9F788E66}" type="presOf" srcId="{8827C8FB-B9AC-2449-94E7-4F2CF01D1823}" destId="{FA970F12-0E82-3442-A3C6-A7EED849E571}" srcOrd="0" destOrd="0" presId="urn:microsoft.com/office/officeart/2005/8/layout/process1"/>
    <dgm:cxn modelId="{F749D1EF-FD6C-AC48-9A88-9A260BECBB70}" type="presOf" srcId="{C0E4A631-24F3-6543-B197-594154FD4674}" destId="{58C02631-7011-6D4B-9FFB-0170EB1DF2D3}" srcOrd="1" destOrd="0" presId="urn:microsoft.com/office/officeart/2005/8/layout/process1"/>
    <dgm:cxn modelId="{6F111E5D-59AE-754C-9E8E-D659A2835A02}" srcId="{8827C8FB-B9AC-2449-94E7-4F2CF01D1823}" destId="{77447D58-95A9-1647-97E3-A348FB1FB734}" srcOrd="3" destOrd="0" parTransId="{15D6F48A-61A2-9A41-A70A-72A8FFE70B54}" sibTransId="{C0E4A631-24F3-6543-B197-594154FD4674}"/>
    <dgm:cxn modelId="{5FD2898A-F964-1D48-BFBD-EE04652C5647}" type="presOf" srcId="{07F189B3-69EE-1649-879B-33F1CB641139}" destId="{46160B2B-63E6-0844-9606-74E2CB5A8D28}" srcOrd="0" destOrd="0" presId="urn:microsoft.com/office/officeart/2005/8/layout/process1"/>
    <dgm:cxn modelId="{53E14AC8-5383-C145-AEC7-69D5CFE351FC}" type="presOf" srcId="{C0E4A631-24F3-6543-B197-594154FD4674}" destId="{46157DA4-1CD6-E240-9C78-36280E57867D}" srcOrd="0" destOrd="0" presId="urn:microsoft.com/office/officeart/2005/8/layout/process1"/>
    <dgm:cxn modelId="{9271869E-948D-4C49-B035-62689F8AE4AF}" type="presOf" srcId="{87C4FB81-D645-484F-BAFC-6E7C6365B2BB}" destId="{E6568B0D-A6F7-2044-952A-4E8D63EE615C}" srcOrd="1" destOrd="0" presId="urn:microsoft.com/office/officeart/2005/8/layout/process1"/>
    <dgm:cxn modelId="{18A339CD-5022-1548-A398-BFE178D02C47}" type="presOf" srcId="{87C4FB81-D645-484F-BAFC-6E7C6365B2BB}" destId="{FF69436C-1D4D-4A4B-9004-8A1CE370B6C2}" srcOrd="0" destOrd="0" presId="urn:microsoft.com/office/officeart/2005/8/layout/process1"/>
    <dgm:cxn modelId="{140F12D8-6D07-B048-B5F8-DFD786A7E540}" srcId="{8827C8FB-B9AC-2449-94E7-4F2CF01D1823}" destId="{ED3FB302-93D8-2540-9B16-861F92E4E133}" srcOrd="2" destOrd="0" parTransId="{5E8290A7-79A4-4C41-831A-F82DA2949E47}" sibTransId="{87C4FB81-D645-484F-BAFC-6E7C6365B2BB}"/>
    <dgm:cxn modelId="{C5D6D977-35F0-DE4A-B253-5B89EDA709FA}" srcId="{8827C8FB-B9AC-2449-94E7-4F2CF01D1823}" destId="{A1B44CBA-9FA7-F74C-B622-B4512741BF1C}" srcOrd="0" destOrd="0" parTransId="{6F963FD6-7244-7745-ACD6-8B958430FCC5}" sibTransId="{71B49302-3296-D241-B623-5E7A5CB8A7B9}"/>
    <dgm:cxn modelId="{1B66B528-19B4-0841-B899-7F66A3037174}" type="presOf" srcId="{EEAB1800-BB1E-274D-A9D5-5A9A19124EC6}" destId="{F053DF8E-15D8-3E4F-A49F-0D6757851788}" srcOrd="1" destOrd="0" presId="urn:microsoft.com/office/officeart/2005/8/layout/process1"/>
    <dgm:cxn modelId="{56FC8B0C-B3F6-FD4F-BAD2-0E8E5E7FD651}" type="presParOf" srcId="{FA970F12-0E82-3442-A3C6-A7EED849E571}" destId="{F6DF2888-48C7-BD4F-A65A-E46ADB925084}" srcOrd="0" destOrd="0" presId="urn:microsoft.com/office/officeart/2005/8/layout/process1"/>
    <dgm:cxn modelId="{42DAD005-DB1D-2C4C-928F-CA58B9A9B80A}" type="presParOf" srcId="{FA970F12-0E82-3442-A3C6-A7EED849E571}" destId="{47C17E5E-540F-824A-AE7C-B9242ADB19A9}" srcOrd="1" destOrd="0" presId="urn:microsoft.com/office/officeart/2005/8/layout/process1"/>
    <dgm:cxn modelId="{CB9BD333-4C50-B44F-9BA7-173E83BB90EC}" type="presParOf" srcId="{47C17E5E-540F-824A-AE7C-B9242ADB19A9}" destId="{B4321F35-5C72-B94C-8594-372D1DD58C03}" srcOrd="0" destOrd="0" presId="urn:microsoft.com/office/officeart/2005/8/layout/process1"/>
    <dgm:cxn modelId="{0EDD0260-45F2-8248-9B55-4CD37027C66B}" type="presParOf" srcId="{FA970F12-0E82-3442-A3C6-A7EED849E571}" destId="{E05A5918-3053-ED40-A548-AD64E4E716E0}" srcOrd="2" destOrd="0" presId="urn:microsoft.com/office/officeart/2005/8/layout/process1"/>
    <dgm:cxn modelId="{30720481-6DA4-E048-933C-0C2AF104B656}" type="presParOf" srcId="{FA970F12-0E82-3442-A3C6-A7EED849E571}" destId="{F1FB00D8-E689-7B48-9BEA-8646BBF9DF76}" srcOrd="3" destOrd="0" presId="urn:microsoft.com/office/officeart/2005/8/layout/process1"/>
    <dgm:cxn modelId="{358DB420-92B5-CE4B-B5C7-CBFF7FDB138A}" type="presParOf" srcId="{F1FB00D8-E689-7B48-9BEA-8646BBF9DF76}" destId="{F053DF8E-15D8-3E4F-A49F-0D6757851788}" srcOrd="0" destOrd="0" presId="urn:microsoft.com/office/officeart/2005/8/layout/process1"/>
    <dgm:cxn modelId="{93F8EA5F-A503-FD46-B2AC-6B944E9D2BB7}" type="presParOf" srcId="{FA970F12-0E82-3442-A3C6-A7EED849E571}" destId="{3645EEDF-CA7B-0049-B22A-8BA91B4A44AF}" srcOrd="4" destOrd="0" presId="urn:microsoft.com/office/officeart/2005/8/layout/process1"/>
    <dgm:cxn modelId="{2990262C-0EBE-8F46-9B4A-F8D6732C5FD2}" type="presParOf" srcId="{FA970F12-0E82-3442-A3C6-A7EED849E571}" destId="{FF69436C-1D4D-4A4B-9004-8A1CE370B6C2}" srcOrd="5" destOrd="0" presId="urn:microsoft.com/office/officeart/2005/8/layout/process1"/>
    <dgm:cxn modelId="{089AA012-3A46-8F4E-8EE8-1359F4D71427}" type="presParOf" srcId="{FF69436C-1D4D-4A4B-9004-8A1CE370B6C2}" destId="{E6568B0D-A6F7-2044-952A-4E8D63EE615C}" srcOrd="0" destOrd="0" presId="urn:microsoft.com/office/officeart/2005/8/layout/process1"/>
    <dgm:cxn modelId="{37DB9267-5742-F946-B38A-82D367B204B5}" type="presParOf" srcId="{FA970F12-0E82-3442-A3C6-A7EED849E571}" destId="{058D6254-E085-4140-B38E-5C108393A748}" srcOrd="6" destOrd="0" presId="urn:microsoft.com/office/officeart/2005/8/layout/process1"/>
    <dgm:cxn modelId="{030C8429-07F1-BB47-8C79-CFB2BD8544CB}" type="presParOf" srcId="{FA970F12-0E82-3442-A3C6-A7EED849E571}" destId="{46157DA4-1CD6-E240-9C78-36280E57867D}" srcOrd="7" destOrd="0" presId="urn:microsoft.com/office/officeart/2005/8/layout/process1"/>
    <dgm:cxn modelId="{5B3730D3-93BF-C04E-BD8E-568206381F66}" type="presParOf" srcId="{46157DA4-1CD6-E240-9C78-36280E57867D}" destId="{58C02631-7011-6D4B-9FFB-0170EB1DF2D3}" srcOrd="0" destOrd="0" presId="urn:microsoft.com/office/officeart/2005/8/layout/process1"/>
    <dgm:cxn modelId="{C9C8AC46-457D-3A4A-A615-C8F258644C06}" type="presParOf" srcId="{FA970F12-0E82-3442-A3C6-A7EED849E571}" destId="{46160B2B-63E6-0844-9606-74E2CB5A8D2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27C8FB-B9AC-2449-94E7-4F2CF01D1823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ED3FB302-93D8-2540-9B16-861F92E4E133}">
      <dgm:prSet phldrT="[Text]" custT="1"/>
      <dgm:spPr/>
      <dgm:t>
        <a:bodyPr/>
        <a:lstStyle/>
        <a:p>
          <a:r>
            <a:rPr lang="en-US" sz="2400" dirty="0"/>
            <a:t>3 CS</a:t>
          </a:r>
        </a:p>
      </dgm:t>
    </dgm:pt>
    <dgm:pt modelId="{87C4FB81-D645-484F-BAFC-6E7C6365B2BB}" type="sibTrans" cxnId="{140F12D8-6D07-B048-B5F8-DFD786A7E540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5E8290A7-79A4-4C41-831A-F82DA2949E47}" type="parTrans" cxnId="{140F12D8-6D07-B048-B5F8-DFD786A7E540}">
      <dgm:prSet/>
      <dgm:spPr/>
      <dgm:t>
        <a:bodyPr/>
        <a:lstStyle/>
        <a:p>
          <a:endParaRPr lang="en-US"/>
        </a:p>
      </dgm:t>
    </dgm:pt>
    <dgm:pt modelId="{77447D58-95A9-1647-97E3-A348FB1FB734}">
      <dgm:prSet/>
      <dgm:spPr/>
      <dgm:t>
        <a:bodyPr/>
        <a:lstStyle/>
        <a:p>
          <a:r>
            <a:rPr lang="en-US" dirty="0"/>
            <a:t>Drug injections</a:t>
          </a:r>
        </a:p>
        <a:p>
          <a:r>
            <a:rPr lang="en-US" dirty="0"/>
            <a:t>+</a:t>
          </a:r>
        </a:p>
        <a:p>
          <a:r>
            <a:rPr lang="en-US" dirty="0"/>
            <a:t>10 CS trials</a:t>
          </a:r>
        </a:p>
        <a:p>
          <a:r>
            <a:rPr lang="en-US" dirty="0"/>
            <a:t>(30 sec ITI)</a:t>
          </a:r>
        </a:p>
      </dgm:t>
    </dgm:pt>
    <dgm:pt modelId="{15D6F48A-61A2-9A41-A70A-72A8FFE70B54}" type="parTrans" cxnId="{6F111E5D-59AE-754C-9E8E-D659A2835A02}">
      <dgm:prSet/>
      <dgm:spPr/>
      <dgm:t>
        <a:bodyPr/>
        <a:lstStyle/>
        <a:p>
          <a:endParaRPr lang="en-US"/>
        </a:p>
      </dgm:t>
    </dgm:pt>
    <dgm:pt modelId="{C0E4A631-24F3-6543-B197-594154FD4674}" type="sibTrans" cxnId="{6F111E5D-59AE-754C-9E8E-D659A2835A02}">
      <dgm:prSet/>
      <dgm:spPr/>
      <dgm:t>
        <a:bodyPr/>
        <a:lstStyle/>
        <a:p>
          <a:endParaRPr lang="en-US"/>
        </a:p>
      </dgm:t>
    </dgm:pt>
    <dgm:pt modelId="{A1B44CBA-9FA7-F74C-B622-B4512741BF1C}">
      <dgm:prSet phldrT="[Text]" custT="1"/>
      <dgm:spPr/>
      <dgm:t>
        <a:bodyPr/>
        <a:lstStyle/>
        <a:p>
          <a:r>
            <a:rPr lang="en-US" sz="2400" dirty="0"/>
            <a:t>5 CS paired </a:t>
          </a:r>
        </a:p>
        <a:p>
          <a:r>
            <a:rPr lang="en-US" sz="2400" dirty="0"/>
            <a:t>with US</a:t>
          </a:r>
        </a:p>
      </dgm:t>
    </dgm:pt>
    <dgm:pt modelId="{71B49302-3296-D241-B623-5E7A5CB8A7B9}" type="sibTrans" cxnId="{C5D6D977-35F0-DE4A-B253-5B89EDA709FA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6F963FD6-7244-7745-ACD6-8B958430FCC5}" type="parTrans" cxnId="{C5D6D977-35F0-DE4A-B253-5B89EDA709FA}">
      <dgm:prSet/>
      <dgm:spPr/>
      <dgm:t>
        <a:bodyPr/>
        <a:lstStyle/>
        <a:p>
          <a:endParaRPr lang="en-US"/>
        </a:p>
      </dgm:t>
    </dgm:pt>
    <dgm:pt modelId="{07F189B3-69EE-1649-879B-33F1CB641139}">
      <dgm:prSet/>
      <dgm:spPr/>
      <dgm:t>
        <a:bodyPr/>
        <a:lstStyle/>
        <a:p>
          <a:r>
            <a:rPr lang="en-US" dirty="0"/>
            <a:t>15 CS trials</a:t>
          </a:r>
        </a:p>
      </dgm:t>
    </dgm:pt>
    <dgm:pt modelId="{B0A8EFEF-D04E-694D-ADF3-60098AC5A180}" type="parTrans" cxnId="{6DF2AD0C-AF87-1349-8AF3-CD5162A4ED48}">
      <dgm:prSet/>
      <dgm:spPr/>
      <dgm:t>
        <a:bodyPr/>
        <a:lstStyle/>
        <a:p>
          <a:endParaRPr lang="en-US"/>
        </a:p>
      </dgm:t>
    </dgm:pt>
    <dgm:pt modelId="{91C60827-8EA3-2C48-B587-E8FFD5DA6F15}" type="sibTrans" cxnId="{6DF2AD0C-AF87-1349-8AF3-CD5162A4ED48}">
      <dgm:prSet/>
      <dgm:spPr/>
      <dgm:t>
        <a:bodyPr/>
        <a:lstStyle/>
        <a:p>
          <a:endParaRPr lang="en-US"/>
        </a:p>
      </dgm:t>
    </dgm:pt>
    <dgm:pt modelId="{FA970F12-0E82-3442-A3C6-A7EED849E571}" type="pres">
      <dgm:prSet presAssocID="{8827C8FB-B9AC-2449-94E7-4F2CF01D1823}" presName="Name0" presStyleCnt="0">
        <dgm:presLayoutVars>
          <dgm:dir/>
          <dgm:resizeHandles val="exact"/>
        </dgm:presLayoutVars>
      </dgm:prSet>
      <dgm:spPr/>
    </dgm:pt>
    <dgm:pt modelId="{F6DF2888-48C7-BD4F-A65A-E46ADB925084}" type="pres">
      <dgm:prSet presAssocID="{A1B44CBA-9FA7-F74C-B622-B4512741BF1C}" presName="node" presStyleLbl="node1" presStyleIdx="0" presStyleCnt="4" custScaleX="105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17E5E-540F-824A-AE7C-B9242ADB19A9}" type="pres">
      <dgm:prSet presAssocID="{71B49302-3296-D241-B623-5E7A5CB8A7B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4321F35-5C72-B94C-8594-372D1DD58C03}" type="pres">
      <dgm:prSet presAssocID="{71B49302-3296-D241-B623-5E7A5CB8A7B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645EEDF-CA7B-0049-B22A-8BA91B4A44AF}" type="pres">
      <dgm:prSet presAssocID="{ED3FB302-93D8-2540-9B16-861F92E4E133}" presName="node" presStyleLbl="node1" presStyleIdx="1" presStyleCnt="4" custScaleX="88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9436C-1D4D-4A4B-9004-8A1CE370B6C2}" type="pres">
      <dgm:prSet presAssocID="{87C4FB81-D645-484F-BAFC-6E7C6365B2B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6568B0D-A6F7-2044-952A-4E8D63EE615C}" type="pres">
      <dgm:prSet presAssocID="{87C4FB81-D645-484F-BAFC-6E7C6365B2B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58D6254-E085-4140-B38E-5C108393A748}" type="pres">
      <dgm:prSet presAssocID="{77447D58-95A9-1647-97E3-A348FB1FB73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57DA4-1CD6-E240-9C78-36280E57867D}" type="pres">
      <dgm:prSet presAssocID="{C0E4A631-24F3-6543-B197-594154FD467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8C02631-7011-6D4B-9FFB-0170EB1DF2D3}" type="pres">
      <dgm:prSet presAssocID="{C0E4A631-24F3-6543-B197-594154FD467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6160B2B-63E6-0844-9606-74E2CB5A8D28}" type="pres">
      <dgm:prSet presAssocID="{07F189B3-69EE-1649-879B-33F1CB64113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D926FB-57F1-724F-AFAB-D67D0322B734}" type="presOf" srcId="{71B49302-3296-D241-B623-5E7A5CB8A7B9}" destId="{B4321F35-5C72-B94C-8594-372D1DD58C03}" srcOrd="1" destOrd="0" presId="urn:microsoft.com/office/officeart/2005/8/layout/process1"/>
    <dgm:cxn modelId="{7962B85B-68E6-CE42-B8EE-18BE799BC8B0}" type="presOf" srcId="{A1B44CBA-9FA7-F74C-B622-B4512741BF1C}" destId="{F6DF2888-48C7-BD4F-A65A-E46ADB925084}" srcOrd="0" destOrd="0" presId="urn:microsoft.com/office/officeart/2005/8/layout/process1"/>
    <dgm:cxn modelId="{2CDD3186-CFD3-8149-ABAF-D140AD9BD4F1}" type="presOf" srcId="{ED3FB302-93D8-2540-9B16-861F92E4E133}" destId="{3645EEDF-CA7B-0049-B22A-8BA91B4A44AF}" srcOrd="0" destOrd="0" presId="urn:microsoft.com/office/officeart/2005/8/layout/process1"/>
    <dgm:cxn modelId="{E676A54E-A7BE-4D4B-80C7-A154559D6DD7}" type="presOf" srcId="{71B49302-3296-D241-B623-5E7A5CB8A7B9}" destId="{47C17E5E-540F-824A-AE7C-B9242ADB19A9}" srcOrd="0" destOrd="0" presId="urn:microsoft.com/office/officeart/2005/8/layout/process1"/>
    <dgm:cxn modelId="{6DF2AD0C-AF87-1349-8AF3-CD5162A4ED48}" srcId="{8827C8FB-B9AC-2449-94E7-4F2CF01D1823}" destId="{07F189B3-69EE-1649-879B-33F1CB641139}" srcOrd="3" destOrd="0" parTransId="{B0A8EFEF-D04E-694D-ADF3-60098AC5A180}" sibTransId="{91C60827-8EA3-2C48-B587-E8FFD5DA6F15}"/>
    <dgm:cxn modelId="{25437142-BA7B-8C44-A41C-465D76BC8CEC}" type="presOf" srcId="{77447D58-95A9-1647-97E3-A348FB1FB734}" destId="{058D6254-E085-4140-B38E-5C108393A748}" srcOrd="0" destOrd="0" presId="urn:microsoft.com/office/officeart/2005/8/layout/process1"/>
    <dgm:cxn modelId="{2C6540BE-7D86-DD42-AEDA-595D9F788E66}" type="presOf" srcId="{8827C8FB-B9AC-2449-94E7-4F2CF01D1823}" destId="{FA970F12-0E82-3442-A3C6-A7EED849E571}" srcOrd="0" destOrd="0" presId="urn:microsoft.com/office/officeart/2005/8/layout/process1"/>
    <dgm:cxn modelId="{F749D1EF-FD6C-AC48-9A88-9A260BECBB70}" type="presOf" srcId="{C0E4A631-24F3-6543-B197-594154FD4674}" destId="{58C02631-7011-6D4B-9FFB-0170EB1DF2D3}" srcOrd="1" destOrd="0" presId="urn:microsoft.com/office/officeart/2005/8/layout/process1"/>
    <dgm:cxn modelId="{6F111E5D-59AE-754C-9E8E-D659A2835A02}" srcId="{8827C8FB-B9AC-2449-94E7-4F2CF01D1823}" destId="{77447D58-95A9-1647-97E3-A348FB1FB734}" srcOrd="2" destOrd="0" parTransId="{15D6F48A-61A2-9A41-A70A-72A8FFE70B54}" sibTransId="{C0E4A631-24F3-6543-B197-594154FD4674}"/>
    <dgm:cxn modelId="{5FD2898A-F964-1D48-BFBD-EE04652C5647}" type="presOf" srcId="{07F189B3-69EE-1649-879B-33F1CB641139}" destId="{46160B2B-63E6-0844-9606-74E2CB5A8D28}" srcOrd="0" destOrd="0" presId="urn:microsoft.com/office/officeart/2005/8/layout/process1"/>
    <dgm:cxn modelId="{53E14AC8-5383-C145-AEC7-69D5CFE351FC}" type="presOf" srcId="{C0E4A631-24F3-6543-B197-594154FD4674}" destId="{46157DA4-1CD6-E240-9C78-36280E57867D}" srcOrd="0" destOrd="0" presId="urn:microsoft.com/office/officeart/2005/8/layout/process1"/>
    <dgm:cxn modelId="{9271869E-948D-4C49-B035-62689F8AE4AF}" type="presOf" srcId="{87C4FB81-D645-484F-BAFC-6E7C6365B2BB}" destId="{E6568B0D-A6F7-2044-952A-4E8D63EE615C}" srcOrd="1" destOrd="0" presId="urn:microsoft.com/office/officeart/2005/8/layout/process1"/>
    <dgm:cxn modelId="{18A339CD-5022-1548-A398-BFE178D02C47}" type="presOf" srcId="{87C4FB81-D645-484F-BAFC-6E7C6365B2BB}" destId="{FF69436C-1D4D-4A4B-9004-8A1CE370B6C2}" srcOrd="0" destOrd="0" presId="urn:microsoft.com/office/officeart/2005/8/layout/process1"/>
    <dgm:cxn modelId="{140F12D8-6D07-B048-B5F8-DFD786A7E540}" srcId="{8827C8FB-B9AC-2449-94E7-4F2CF01D1823}" destId="{ED3FB302-93D8-2540-9B16-861F92E4E133}" srcOrd="1" destOrd="0" parTransId="{5E8290A7-79A4-4C41-831A-F82DA2949E47}" sibTransId="{87C4FB81-D645-484F-BAFC-6E7C6365B2BB}"/>
    <dgm:cxn modelId="{C5D6D977-35F0-DE4A-B253-5B89EDA709FA}" srcId="{8827C8FB-B9AC-2449-94E7-4F2CF01D1823}" destId="{A1B44CBA-9FA7-F74C-B622-B4512741BF1C}" srcOrd="0" destOrd="0" parTransId="{6F963FD6-7244-7745-ACD6-8B958430FCC5}" sibTransId="{71B49302-3296-D241-B623-5E7A5CB8A7B9}"/>
    <dgm:cxn modelId="{56FC8B0C-B3F6-FD4F-BAD2-0E8E5E7FD651}" type="presParOf" srcId="{FA970F12-0E82-3442-A3C6-A7EED849E571}" destId="{F6DF2888-48C7-BD4F-A65A-E46ADB925084}" srcOrd="0" destOrd="0" presId="urn:microsoft.com/office/officeart/2005/8/layout/process1"/>
    <dgm:cxn modelId="{42DAD005-DB1D-2C4C-928F-CA58B9A9B80A}" type="presParOf" srcId="{FA970F12-0E82-3442-A3C6-A7EED849E571}" destId="{47C17E5E-540F-824A-AE7C-B9242ADB19A9}" srcOrd="1" destOrd="0" presId="urn:microsoft.com/office/officeart/2005/8/layout/process1"/>
    <dgm:cxn modelId="{CB9BD333-4C50-B44F-9BA7-173E83BB90EC}" type="presParOf" srcId="{47C17E5E-540F-824A-AE7C-B9242ADB19A9}" destId="{B4321F35-5C72-B94C-8594-372D1DD58C03}" srcOrd="0" destOrd="0" presId="urn:microsoft.com/office/officeart/2005/8/layout/process1"/>
    <dgm:cxn modelId="{93F8EA5F-A503-FD46-B2AC-6B944E9D2BB7}" type="presParOf" srcId="{FA970F12-0E82-3442-A3C6-A7EED849E571}" destId="{3645EEDF-CA7B-0049-B22A-8BA91B4A44AF}" srcOrd="2" destOrd="0" presId="urn:microsoft.com/office/officeart/2005/8/layout/process1"/>
    <dgm:cxn modelId="{2990262C-0EBE-8F46-9B4A-F8D6732C5FD2}" type="presParOf" srcId="{FA970F12-0E82-3442-A3C6-A7EED849E571}" destId="{FF69436C-1D4D-4A4B-9004-8A1CE370B6C2}" srcOrd="3" destOrd="0" presId="urn:microsoft.com/office/officeart/2005/8/layout/process1"/>
    <dgm:cxn modelId="{089AA012-3A46-8F4E-8EE8-1359F4D71427}" type="presParOf" srcId="{FF69436C-1D4D-4A4B-9004-8A1CE370B6C2}" destId="{E6568B0D-A6F7-2044-952A-4E8D63EE615C}" srcOrd="0" destOrd="0" presId="urn:microsoft.com/office/officeart/2005/8/layout/process1"/>
    <dgm:cxn modelId="{37DB9267-5742-F946-B38A-82D367B204B5}" type="presParOf" srcId="{FA970F12-0E82-3442-A3C6-A7EED849E571}" destId="{058D6254-E085-4140-B38E-5C108393A748}" srcOrd="4" destOrd="0" presId="urn:microsoft.com/office/officeart/2005/8/layout/process1"/>
    <dgm:cxn modelId="{030C8429-07F1-BB47-8C79-CFB2BD8544CB}" type="presParOf" srcId="{FA970F12-0E82-3442-A3C6-A7EED849E571}" destId="{46157DA4-1CD6-E240-9C78-36280E57867D}" srcOrd="5" destOrd="0" presId="urn:microsoft.com/office/officeart/2005/8/layout/process1"/>
    <dgm:cxn modelId="{5B3730D3-93BF-C04E-BD8E-568206381F66}" type="presParOf" srcId="{46157DA4-1CD6-E240-9C78-36280E57867D}" destId="{58C02631-7011-6D4B-9FFB-0170EB1DF2D3}" srcOrd="0" destOrd="0" presId="urn:microsoft.com/office/officeart/2005/8/layout/process1"/>
    <dgm:cxn modelId="{C9C8AC46-457D-3A4A-A615-C8F258644C06}" type="presParOf" srcId="{FA970F12-0E82-3442-A3C6-A7EED849E571}" destId="{46160B2B-63E6-0844-9606-74E2CB5A8D2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8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7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0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7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7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8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8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5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lumMod val="85000"/>
                <a:lumOff val="15000"/>
              </a:srgbClr>
            </a:gs>
            <a:gs pos="7000">
              <a:srgbClr val="0070C0">
                <a:lumMod val="76000"/>
                <a:lumOff val="24000"/>
              </a:srgbClr>
            </a:gs>
            <a:gs pos="35000">
              <a:schemeClr val="accent1">
                <a:tint val="44500"/>
                <a:satMod val="16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9E54D-C67F-4EE4-8B3A-4881FDD68832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11A4-CEE2-4CDF-9863-8FD633348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5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Tu7WY74jeAhWiSt8KHRBHB-8QjRx6BAgBEAU&amp;url=http://richgros-thejournal.blogspot.com/2013/08/a-reverse-goldilocks-story.html&amp;psig=AOvVaw0iPtGxXPg3_INY7Z8Ff4Ry&amp;ust=153970739344754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/url?sa=i&amp;rct=j&amp;q=&amp;esrc=s&amp;source=images&amp;cd=&amp;ved=2ahUKEwieub_A7YjeAhVpT98KHTeaBHQQjRx6BAgBEAU&amp;url=https://blogs.psychcentral.com/about-relationships/2016/04/take-your-hand-off-the-hot-stove/&amp;psig=AOvVaw0lSC-9Al0twM891ViCbGsg&amp;ust=153970693354141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/url?sa=i&amp;rct=j&amp;q=&amp;esrc=s&amp;source=images&amp;cd=&amp;ved=2ahUKEwieub_A7YjeAhVpT98KHTeaBHQQjRx6BAgBEAU&amp;url=https://blogs.psychcentral.com/about-relationships/2016/04/take-your-hand-off-the-hot-stove/&amp;psig=AOvVaw0lSC-9Al0twM891ViCbGsg&amp;ust=1539706933541410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/url?sa=i&amp;rct=j&amp;q=&amp;esrc=s&amp;source=images&amp;cd=&amp;ved=2ahUKEwiPkpTo6I7eAhVtTd8KHXLdAowQjRx6BAgBEAU&amp;url=http://tshirtgroove.com/top-50-funny-threadless-t-shirts/&amp;psig=AOvVaw2TDbRPU24V1ccpACIG2U9J&amp;ust=1539911829735284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707DEC-4041-8C4E-9E3F-3EA1F3D1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Endocannabinoids in the BLA; regulating stress-induced fear expression &amp; 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0E4C1F-90D6-784B-8340-50A41AD8F338}"/>
              </a:ext>
            </a:extLst>
          </p:cNvPr>
          <p:cNvSpPr txBox="1"/>
          <p:nvPr/>
        </p:nvSpPr>
        <p:spPr>
          <a:xfrm>
            <a:off x="2476721" y="5638800"/>
            <a:ext cx="40381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Neural Gene Transfection </a:t>
            </a:r>
          </a:p>
          <a:p>
            <a:pPr algn="ctr"/>
            <a:r>
              <a:rPr lang="en-US" sz="2800" b="1" dirty="0"/>
              <a:t>Fall 2018</a:t>
            </a:r>
          </a:p>
          <a:p>
            <a:pPr algn="ctr"/>
            <a:r>
              <a:rPr lang="en-US" sz="2800" b="1" dirty="0"/>
              <a:t>Kevin Krupp</a:t>
            </a:r>
          </a:p>
        </p:txBody>
      </p:sp>
    </p:spTree>
    <p:extLst>
      <p:ext uri="{BB962C8B-B14F-4D97-AF65-F5344CB8AC3E}">
        <p14:creationId xmlns:p14="http://schemas.microsoft.com/office/powerpoint/2010/main" val="281589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monoacylglycerol lipase inhibitor">
            <a:extLst>
              <a:ext uri="{FF2B5EF4-FFF2-40B4-BE49-F238E27FC236}">
                <a16:creationId xmlns:a16="http://schemas.microsoft.com/office/drawing/2014/main" xmlns="" id="{864DEF37-1FAE-0E45-9165-A326312E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889000"/>
            <a:ext cx="70485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0D904C-A031-E248-9A5A-5E013B18635A}"/>
              </a:ext>
            </a:extLst>
          </p:cNvPr>
          <p:cNvSpPr txBox="1"/>
          <p:nvPr/>
        </p:nvSpPr>
        <p:spPr>
          <a:xfrm>
            <a:off x="3443288" y="6529388"/>
            <a:ext cx="22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Ogawa &amp; </a:t>
            </a:r>
            <a:r>
              <a:rPr lang="en-US" dirty="0" err="1"/>
              <a:t>Kunubi</a:t>
            </a:r>
            <a:r>
              <a:rPr lang="en-US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7567896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ure 5">
            <a:extLst>
              <a:ext uri="{FF2B5EF4-FFF2-40B4-BE49-F238E27FC236}">
                <a16:creationId xmlns:a16="http://schemas.microsoft.com/office/drawing/2014/main" xmlns="" id="{3FDFE1F2-3152-634E-B4FA-77F35429F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" t="25522" r="70281" b="23895"/>
          <a:stretch/>
        </p:blipFill>
        <p:spPr bwMode="auto">
          <a:xfrm>
            <a:off x="-6927" y="0"/>
            <a:ext cx="3852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F28830-7B43-1D4D-9864-E0DBD5F1A5DA}"/>
              </a:ext>
            </a:extLst>
          </p:cNvPr>
          <p:cNvSpPr txBox="1"/>
          <p:nvPr/>
        </p:nvSpPr>
        <p:spPr>
          <a:xfrm>
            <a:off x="4114800" y="1524000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Whole Population</a:t>
            </a:r>
          </a:p>
          <a:p>
            <a:endParaRPr lang="en-US" sz="2400" b="1" u="sng" dirty="0"/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dirty="0"/>
              <a:t> feeding latency post FS compared to vehicle</a:t>
            </a:r>
          </a:p>
          <a:p>
            <a:endParaRPr lang="en-US" sz="2400" dirty="0"/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400" dirty="0"/>
              <a:t> consumption post FS compared to vehicle </a:t>
            </a:r>
          </a:p>
        </p:txBody>
      </p:sp>
    </p:spTree>
    <p:extLst>
      <p:ext uri="{BB962C8B-B14F-4D97-AF65-F5344CB8AC3E}">
        <p14:creationId xmlns:p14="http://schemas.microsoft.com/office/powerpoint/2010/main" val="35073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5">
            <a:extLst>
              <a:ext uri="{FF2B5EF4-FFF2-40B4-BE49-F238E27FC236}">
                <a16:creationId xmlns:a16="http://schemas.microsoft.com/office/drawing/2014/main" xmlns="" id="{45E0F49D-02F5-D24A-9BB9-758B83349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6" t="24444" r="36934" b="48865"/>
          <a:stretch/>
        </p:blipFill>
        <p:spPr bwMode="auto">
          <a:xfrm>
            <a:off x="0" y="0"/>
            <a:ext cx="357808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3B5454-679B-0142-BA31-4B9BB518AC7F}"/>
              </a:ext>
            </a:extLst>
          </p:cNvPr>
          <p:cNvSpPr txBox="1"/>
          <p:nvPr/>
        </p:nvSpPr>
        <p:spPr>
          <a:xfrm>
            <a:off x="3578087" y="152400"/>
            <a:ext cx="47277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Resilient Animals</a:t>
            </a:r>
          </a:p>
          <a:p>
            <a:r>
              <a:rPr lang="en-US" sz="2400" b="1" dirty="0"/>
              <a:t>	2</a:t>
            </a:r>
            <a:r>
              <a:rPr lang="en-US" sz="2400" b="1" baseline="30000" dirty="0"/>
              <a:t>nd</a:t>
            </a:r>
            <a:r>
              <a:rPr lang="en-US" sz="2400" b="1" dirty="0"/>
              <a:t> FS  (DO34)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b="1" dirty="0"/>
              <a:t> feeding 	latency compared to vehicle 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B0A907-BCCF-9545-8C52-B31C250C2704}"/>
              </a:ext>
            </a:extLst>
          </p:cNvPr>
          <p:cNvSpPr txBox="1"/>
          <p:nvPr/>
        </p:nvSpPr>
        <p:spPr>
          <a:xfrm>
            <a:off x="3578087" y="4572000"/>
            <a:ext cx="5359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Susceptible Animals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DO34 didn’t chance latency from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vehicle treatment with 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FS</a:t>
            </a:r>
          </a:p>
        </p:txBody>
      </p:sp>
      <p:pic>
        <p:nvPicPr>
          <p:cNvPr id="7" name="Picture 2" descr="Figure 5">
            <a:extLst>
              <a:ext uri="{FF2B5EF4-FFF2-40B4-BE49-F238E27FC236}">
                <a16:creationId xmlns:a16="http://schemas.microsoft.com/office/drawing/2014/main" xmlns="" id="{882A2FDE-9DE6-CF48-90A7-872424BFE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0" t="51521" r="38160" b="24627"/>
          <a:stretch/>
        </p:blipFill>
        <p:spPr bwMode="auto">
          <a:xfrm>
            <a:off x="0" y="3441952"/>
            <a:ext cx="3578087" cy="349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gure 5">
            <a:extLst>
              <a:ext uri="{FF2B5EF4-FFF2-40B4-BE49-F238E27FC236}">
                <a16:creationId xmlns:a16="http://schemas.microsoft.com/office/drawing/2014/main" xmlns="" id="{F4EA8EB1-B51D-AB43-B7C7-CA905F969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9" t="24444" r="516" b="48865"/>
          <a:stretch/>
        </p:blipFill>
        <p:spPr bwMode="auto">
          <a:xfrm>
            <a:off x="1933264" y="1264730"/>
            <a:ext cx="5188274" cy="4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3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5">
            <a:extLst>
              <a:ext uri="{FF2B5EF4-FFF2-40B4-BE49-F238E27FC236}">
                <a16:creationId xmlns:a16="http://schemas.microsoft.com/office/drawing/2014/main" xmlns="" id="{37151AB9-ACFA-9447-94DE-96F02FF8D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9" t="50567" r="1730" b="27285"/>
          <a:stretch/>
        </p:blipFill>
        <p:spPr bwMode="auto">
          <a:xfrm>
            <a:off x="914400" y="-23813"/>
            <a:ext cx="657078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5E7DB5-5AB8-1945-89B4-5BD6324B2AB8}"/>
              </a:ext>
            </a:extLst>
          </p:cNvPr>
          <p:cNvSpPr txBox="1"/>
          <p:nvPr/>
        </p:nvSpPr>
        <p:spPr>
          <a:xfrm>
            <a:off x="2286000" y="5791200"/>
            <a:ext cx="4636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Not due to appetitive chances </a:t>
            </a:r>
            <a:br>
              <a:rPr lang="en-US" sz="2800" dirty="0"/>
            </a:br>
            <a:r>
              <a:rPr lang="en-US" sz="2800" b="1" dirty="0"/>
              <a:t>(J)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19859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5">
            <a:extLst>
              <a:ext uri="{FF2B5EF4-FFF2-40B4-BE49-F238E27FC236}">
                <a16:creationId xmlns:a16="http://schemas.microsoft.com/office/drawing/2014/main" xmlns="" id="{065364A8-2792-9F44-BD1B-B70BFEF68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4" t="75057" r="-200" b="334"/>
          <a:stretch/>
        </p:blipFill>
        <p:spPr bwMode="auto">
          <a:xfrm>
            <a:off x="0" y="29183"/>
            <a:ext cx="9144000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A46D6E-7519-734D-9502-5CDE8F06EFA9}"/>
              </a:ext>
            </a:extLst>
          </p:cNvPr>
          <p:cNvSpPr txBox="1"/>
          <p:nvPr/>
        </p:nvSpPr>
        <p:spPr>
          <a:xfrm>
            <a:off x="0" y="4485336"/>
            <a:ext cx="73613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Elevated Plus Maze 24 </a:t>
            </a:r>
            <a:r>
              <a:rPr lang="en-US" sz="2400" b="1" dirty="0" err="1"/>
              <a:t>hrs</a:t>
            </a:r>
            <a:r>
              <a:rPr lang="en-US" sz="2400" b="1" dirty="0"/>
              <a:t> post stress exposure</a:t>
            </a:r>
          </a:p>
          <a:p>
            <a:endParaRPr lang="en-US" sz="2400" b="1" dirty="0"/>
          </a:p>
          <a:p>
            <a:r>
              <a:rPr lang="en-US" sz="2400" b="1" dirty="0"/>
              <a:t>DO34 </a:t>
            </a: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dirty="0">
                <a:sym typeface="Wingdings" pitchFamily="2" charset="2"/>
              </a:rPr>
              <a:t>1.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↓ % open arm distance travelled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2. ↓ open arm time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	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3. ↓ willingness to explore outside ½ of open arm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21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07DD8D-AB10-4B4F-B430-24EBEAC3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Cannabis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72A8F0-A1FC-E648-B0A0-5E440A60E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High use among individuals with PTSD</a:t>
            </a:r>
          </a:p>
          <a:p>
            <a:r>
              <a:rPr lang="en-US" dirty="0"/>
              <a:t>Low dose THC, (0.25 mg kg</a:t>
            </a:r>
            <a:r>
              <a:rPr lang="en-US" baseline="30000" dirty="0"/>
              <a:t>−1</a:t>
            </a:r>
            <a:r>
              <a:rPr lang="en-US" dirty="0"/>
              <a:t>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9A56EC-E291-244C-BF14-7BCF65076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9"/>
            <a:ext cx="7664450" cy="65469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4B6A948-E530-4C4C-8195-DB21A2462201}"/>
              </a:ext>
            </a:extLst>
          </p:cNvPr>
          <p:cNvSpPr/>
          <p:nvPr/>
        </p:nvSpPr>
        <p:spPr>
          <a:xfrm>
            <a:off x="3429000" y="-228600"/>
            <a:ext cx="4235450" cy="38862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85694A-EE5C-1244-B9FA-C1EC9E92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DAGLα KO in BLA</a:t>
            </a:r>
          </a:p>
        </p:txBody>
      </p:sp>
      <p:pic>
        <p:nvPicPr>
          <p:cNvPr id="9218" name="Picture 2" descr="Figure 6">
            <a:extLst>
              <a:ext uri="{FF2B5EF4-FFF2-40B4-BE49-F238E27FC236}">
                <a16:creationId xmlns:a16="http://schemas.microsoft.com/office/drawing/2014/main" xmlns="" id="{3BE8D3C8-D0CA-1444-9E46-04D734B7E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88" b="79329"/>
          <a:stretch/>
        </p:blipFill>
        <p:spPr bwMode="auto">
          <a:xfrm>
            <a:off x="0" y="1219200"/>
            <a:ext cx="918138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E618AF-F2C6-1342-A968-5EADAFF5A6BC}"/>
              </a:ext>
            </a:extLst>
          </p:cNvPr>
          <p:cNvSpPr/>
          <p:nvPr/>
        </p:nvSpPr>
        <p:spPr>
          <a:xfrm>
            <a:off x="0" y="5657671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developed a </a:t>
            </a:r>
            <a:r>
              <a:rPr lang="en-US" sz="2400" b="1" dirty="0" err="1"/>
              <a:t>floxed</a:t>
            </a:r>
            <a:r>
              <a:rPr lang="en-US" sz="2400" b="1" dirty="0"/>
              <a:t> mouse line for conditional </a:t>
            </a:r>
            <a:r>
              <a:rPr lang="en-US" sz="2400" b="1" dirty="0" err="1"/>
              <a:t>Cre</a:t>
            </a:r>
            <a:r>
              <a:rPr lang="en-US" sz="2400" b="1" dirty="0"/>
              <a:t>-dependent deletion of the primary central 2-AG synthetic enzyme DAGL</a:t>
            </a:r>
            <a:r>
              <a:rPr lang="el-GR" sz="2400" b="1" dirty="0"/>
              <a:t>α (</a:t>
            </a:r>
            <a:r>
              <a:rPr lang="en-US" sz="2400" b="1" dirty="0"/>
              <a:t>DAGL</a:t>
            </a:r>
            <a:r>
              <a:rPr lang="el-GR" sz="2400" b="1" dirty="0"/>
              <a:t>α</a:t>
            </a:r>
            <a:r>
              <a:rPr lang="en-US" sz="2400" b="1" baseline="30000" dirty="0"/>
              <a:t>f/f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40489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6">
            <a:extLst>
              <a:ext uri="{FF2B5EF4-FFF2-40B4-BE49-F238E27FC236}">
                <a16:creationId xmlns:a16="http://schemas.microsoft.com/office/drawing/2014/main" xmlns="" id="{A4483CF4-7ADF-D44D-9D29-7E91AC64F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88" b="87388"/>
          <a:stretch/>
        </p:blipFill>
        <p:spPr bwMode="auto">
          <a:xfrm>
            <a:off x="-1521" y="0"/>
            <a:ext cx="91455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DA5E8F-89A8-BE42-BB06-148D3C9BB54E}"/>
              </a:ext>
            </a:extLst>
          </p:cNvPr>
          <p:cNvSpPr/>
          <p:nvPr/>
        </p:nvSpPr>
        <p:spPr>
          <a:xfrm>
            <a:off x="304800" y="1524000"/>
            <a:ext cx="1447800" cy="838200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37B59DB-DA67-BD4F-A9F1-B273393CE50F}"/>
              </a:ext>
            </a:extLst>
          </p:cNvPr>
          <p:cNvCxnSpPr/>
          <p:nvPr/>
        </p:nvCxnSpPr>
        <p:spPr>
          <a:xfrm>
            <a:off x="381000" y="2438400"/>
            <a:ext cx="0" cy="9144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0D7682-07FD-DB43-955C-5CBF3A4ADC0A}"/>
              </a:ext>
            </a:extLst>
          </p:cNvPr>
          <p:cNvSpPr txBox="1"/>
          <p:nvPr/>
        </p:nvSpPr>
        <p:spPr>
          <a:xfrm>
            <a:off x="-32897" y="4114561"/>
            <a:ext cx="8161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	</a:t>
            </a:r>
          </a:p>
          <a:p>
            <a:r>
              <a:rPr lang="en-US" sz="2800" dirty="0"/>
              <a:t> 		 </a:t>
            </a:r>
            <a:r>
              <a:rPr lang="en-US" sz="2800" b="1" u="sng" dirty="0" err="1">
                <a:solidFill>
                  <a:srgbClr val="C00000"/>
                </a:solidFill>
              </a:rPr>
              <a:t>Flipase</a:t>
            </a:r>
            <a:r>
              <a:rPr lang="en-US" sz="2800" b="1" u="sng" dirty="0">
                <a:solidFill>
                  <a:srgbClr val="C00000"/>
                </a:solidFill>
              </a:rPr>
              <a:t> recognition Target site </a:t>
            </a:r>
            <a:r>
              <a:rPr lang="en-US" sz="2800" dirty="0"/>
              <a:t>sequences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BAB76769-5598-A643-A45C-12A01D419097}"/>
              </a:ext>
            </a:extLst>
          </p:cNvPr>
          <p:cNvCxnSpPr>
            <a:cxnSpLocks/>
          </p:cNvCxnSpPr>
          <p:nvPr/>
        </p:nvCxnSpPr>
        <p:spPr>
          <a:xfrm flipV="1">
            <a:off x="2286000" y="3118084"/>
            <a:ext cx="11430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87F0D44-56DC-0343-9C57-682771375B10}"/>
              </a:ext>
            </a:extLst>
          </p:cNvPr>
          <p:cNvCxnSpPr>
            <a:cxnSpLocks/>
          </p:cNvCxnSpPr>
          <p:nvPr/>
        </p:nvCxnSpPr>
        <p:spPr>
          <a:xfrm>
            <a:off x="2895600" y="2514600"/>
            <a:ext cx="0" cy="533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3C573C2-3C1D-A445-BB83-E9DD53D151E2}"/>
              </a:ext>
            </a:extLst>
          </p:cNvPr>
          <p:cNvCxnSpPr/>
          <p:nvPr/>
        </p:nvCxnSpPr>
        <p:spPr>
          <a:xfrm>
            <a:off x="6248400" y="2524173"/>
            <a:ext cx="0" cy="533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7D4C849-2F21-3540-BC01-92A4E06F5F76}"/>
              </a:ext>
            </a:extLst>
          </p:cNvPr>
          <p:cNvCxnSpPr>
            <a:cxnSpLocks/>
          </p:cNvCxnSpPr>
          <p:nvPr/>
        </p:nvCxnSpPr>
        <p:spPr>
          <a:xfrm flipH="1">
            <a:off x="2895600" y="3045302"/>
            <a:ext cx="33909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5388D03-976F-4042-A898-7EDC05274C80}"/>
              </a:ext>
            </a:extLst>
          </p:cNvPr>
          <p:cNvCxnSpPr>
            <a:cxnSpLocks/>
          </p:cNvCxnSpPr>
          <p:nvPr/>
        </p:nvCxnSpPr>
        <p:spPr>
          <a:xfrm flipV="1">
            <a:off x="5469631" y="2743200"/>
            <a:ext cx="816869" cy="184841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F26CB33B-A73C-2B49-A00E-E529887E2514}"/>
              </a:ext>
            </a:extLst>
          </p:cNvPr>
          <p:cNvCxnSpPr>
            <a:cxnSpLocks/>
          </p:cNvCxnSpPr>
          <p:nvPr/>
        </p:nvCxnSpPr>
        <p:spPr>
          <a:xfrm flipH="1" flipV="1">
            <a:off x="2631903" y="2439991"/>
            <a:ext cx="874817" cy="215162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B6F784A-C7BA-EC4C-B0D9-0FF411E19C7F}"/>
              </a:ext>
            </a:extLst>
          </p:cNvPr>
          <p:cNvSpPr/>
          <p:nvPr/>
        </p:nvSpPr>
        <p:spPr>
          <a:xfrm>
            <a:off x="115314" y="3714123"/>
            <a:ext cx="3430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Gene Cassette flanked </a:t>
            </a:r>
            <a:r>
              <a:rPr lang="en-US" sz="2400" dirty="0"/>
              <a:t>w/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5BFD11-F4C5-2542-A97C-6C0A4575E0C9}"/>
              </a:ext>
            </a:extLst>
          </p:cNvPr>
          <p:cNvSpPr txBox="1"/>
          <p:nvPr/>
        </p:nvSpPr>
        <p:spPr>
          <a:xfrm>
            <a:off x="2861982" y="5152757"/>
            <a:ext cx="5239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</a:rPr>
              <a:t>mouse </a:t>
            </a:r>
            <a:r>
              <a:rPr lang="en-US" sz="2400" b="1" u="sng" dirty="0" err="1">
                <a:solidFill>
                  <a:schemeClr val="accent6">
                    <a:lumMod val="75000"/>
                  </a:schemeClr>
                </a:solidFill>
              </a:rPr>
              <a:t>ENgrailed</a:t>
            </a: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</a:rPr>
              <a:t> 2 gene Splice Acceptor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D3249F1A-B51D-704D-9DFA-8BE3869F7059}"/>
              </a:ext>
            </a:extLst>
          </p:cNvPr>
          <p:cNvCxnSpPr>
            <a:cxnSpLocks/>
          </p:cNvCxnSpPr>
          <p:nvPr/>
        </p:nvCxnSpPr>
        <p:spPr>
          <a:xfrm flipH="1" flipV="1">
            <a:off x="3809502" y="2353069"/>
            <a:ext cx="897230" cy="2809495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D8A5B70-4495-DD4B-9954-2713B2BDE703}"/>
              </a:ext>
            </a:extLst>
          </p:cNvPr>
          <p:cNvSpPr txBox="1"/>
          <p:nvPr/>
        </p:nvSpPr>
        <p:spPr>
          <a:xfrm>
            <a:off x="4145654" y="5678397"/>
            <a:ext cx="4519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bg1">
                    <a:lumMod val="50000"/>
                  </a:schemeClr>
                </a:solidFill>
              </a:rPr>
              <a:t>Internal Ribosomal Entry Site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C6D6E246-7A4F-D54E-9BB6-EC8FC6CD37EA}"/>
              </a:ext>
            </a:extLst>
          </p:cNvPr>
          <p:cNvCxnSpPr>
            <a:cxnSpLocks/>
          </p:cNvCxnSpPr>
          <p:nvPr/>
        </p:nvCxnSpPr>
        <p:spPr>
          <a:xfrm flipH="1" flipV="1">
            <a:off x="4308704" y="2438400"/>
            <a:ext cx="908934" cy="3239802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D7F32E6-E071-794A-BEFD-BE40FA498A6F}"/>
              </a:ext>
            </a:extLst>
          </p:cNvPr>
          <p:cNvSpPr txBox="1"/>
          <p:nvPr/>
        </p:nvSpPr>
        <p:spPr>
          <a:xfrm>
            <a:off x="6248400" y="6265592"/>
            <a:ext cx="2887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</a:rPr>
              <a:t>NEOmycin</a:t>
            </a:r>
            <a:r>
              <a:rPr lang="en-US" sz="2400" b="1" dirty="0">
                <a:solidFill>
                  <a:srgbClr val="00B0F0"/>
                </a:solidFill>
              </a:rPr>
              <a:t> (mammal)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CE34314F-35F4-6A46-B44D-D61E71EBCD09}"/>
              </a:ext>
            </a:extLst>
          </p:cNvPr>
          <p:cNvCxnSpPr>
            <a:cxnSpLocks/>
          </p:cNvCxnSpPr>
          <p:nvPr/>
        </p:nvCxnSpPr>
        <p:spPr>
          <a:xfrm flipH="1" flipV="1">
            <a:off x="6201826" y="2555887"/>
            <a:ext cx="772480" cy="3709705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F4DEEDA-8D04-D74E-88DE-729FA13FF08A}"/>
              </a:ext>
            </a:extLst>
          </p:cNvPr>
          <p:cNvSpPr txBox="1"/>
          <p:nvPr/>
        </p:nvSpPr>
        <p:spPr>
          <a:xfrm>
            <a:off x="1502346" y="5619261"/>
            <a:ext cx="814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Exon 8</a:t>
            </a:r>
          </a:p>
          <a:p>
            <a:r>
              <a:rPr lang="en-US" b="1" u="sng" dirty="0">
                <a:solidFill>
                  <a:schemeClr val="accent6"/>
                </a:solidFill>
              </a:rPr>
              <a:t>Exon 9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15984C5F-7BFC-5A4B-BA9A-89D116ADACAE}"/>
              </a:ext>
            </a:extLst>
          </p:cNvPr>
          <p:cNvCxnSpPr>
            <a:cxnSpLocks/>
          </p:cNvCxnSpPr>
          <p:nvPr/>
        </p:nvCxnSpPr>
        <p:spPr>
          <a:xfrm flipV="1">
            <a:off x="2123176" y="2353069"/>
            <a:ext cx="84618" cy="3261354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9E6C7C23-24D0-F14B-A3E8-70B8A9C527D0}"/>
              </a:ext>
            </a:extLst>
          </p:cNvPr>
          <p:cNvCxnSpPr>
            <a:cxnSpLocks/>
          </p:cNvCxnSpPr>
          <p:nvPr/>
        </p:nvCxnSpPr>
        <p:spPr>
          <a:xfrm flipV="1">
            <a:off x="2437221" y="2362200"/>
            <a:ext cx="5071907" cy="3710934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Figure 6">
            <a:extLst>
              <a:ext uri="{FF2B5EF4-FFF2-40B4-BE49-F238E27FC236}">
                <a16:creationId xmlns:a16="http://schemas.microsoft.com/office/drawing/2014/main" xmlns="" id="{D3780138-F1CC-7444-83D7-CED3FD160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88" b="79915"/>
          <a:stretch/>
        </p:blipFill>
        <p:spPr bwMode="auto">
          <a:xfrm>
            <a:off x="-53669" y="-25204"/>
            <a:ext cx="9145522" cy="43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8F1633F-1628-1943-8FB7-18F10DE2E5B5}"/>
              </a:ext>
            </a:extLst>
          </p:cNvPr>
          <p:cNvSpPr txBox="1"/>
          <p:nvPr/>
        </p:nvSpPr>
        <p:spPr>
          <a:xfrm>
            <a:off x="8475260" y="4913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1" grpId="0"/>
      <p:bldP spid="31" grpId="1"/>
      <p:bldP spid="37" grpId="0"/>
      <p:bldP spid="37" grpId="1"/>
      <p:bldP spid="45" grpId="0"/>
      <p:bldP spid="45" grpId="1"/>
      <p:bldP spid="48" grpId="0"/>
      <p:bldP spid="48" grpId="1"/>
      <p:bldP spid="51" grpId="0"/>
      <p:bldP spid="51" grpId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3CE94-1D61-9841-9BA1-4D1DD111F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0797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Offpspring</a:t>
            </a:r>
            <a:r>
              <a:rPr lang="en-US" dirty="0"/>
              <a:t> = DGLα</a:t>
            </a:r>
            <a:r>
              <a:rPr lang="en-US" baseline="30000" dirty="0" err="1"/>
              <a:t>flp</a:t>
            </a:r>
            <a:r>
              <a:rPr lang="en-US" baseline="30000" dirty="0"/>
              <a:t>/+</a:t>
            </a:r>
            <a:r>
              <a:rPr lang="en-US" dirty="0"/>
              <a:t>      or		 DGLα</a:t>
            </a:r>
            <a:r>
              <a:rPr lang="en-US" baseline="30000" dirty="0"/>
              <a:t>+/</a:t>
            </a:r>
            <a:r>
              <a:rPr lang="en-US" baseline="30000" dirty="0" err="1"/>
              <a:t>flp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CD80BC8-C844-A045-A33D-974FEC76F069}"/>
              </a:ext>
            </a:extLst>
          </p:cNvPr>
          <p:cNvCxnSpPr/>
          <p:nvPr/>
        </p:nvCxnSpPr>
        <p:spPr>
          <a:xfrm>
            <a:off x="3429000" y="2209800"/>
            <a:ext cx="6858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CB515C8-E3E5-7944-B5FC-B45039371604}"/>
              </a:ext>
            </a:extLst>
          </p:cNvPr>
          <p:cNvCxnSpPr>
            <a:cxnSpLocks/>
          </p:cNvCxnSpPr>
          <p:nvPr/>
        </p:nvCxnSpPr>
        <p:spPr>
          <a:xfrm flipH="1">
            <a:off x="5016405" y="2308178"/>
            <a:ext cx="929754" cy="1257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9237B5-C310-2947-A1B6-4F468208ECEF}"/>
              </a:ext>
            </a:extLst>
          </p:cNvPr>
          <p:cNvSpPr txBox="1"/>
          <p:nvPr/>
        </p:nvSpPr>
        <p:spPr>
          <a:xfrm>
            <a:off x="3846481" y="3615519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DGLα</a:t>
            </a:r>
            <a:r>
              <a:rPr lang="en-US" sz="2800" b="1" u="sng" baseline="30000" dirty="0" err="1"/>
              <a:t>flp</a:t>
            </a:r>
            <a:r>
              <a:rPr lang="en-US" sz="2800" b="1" u="sng" baseline="30000" dirty="0"/>
              <a:t>/</a:t>
            </a:r>
            <a:r>
              <a:rPr lang="en-US" sz="2800" b="1" u="sng" baseline="30000" dirty="0" err="1"/>
              <a:t>flp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1522125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">
            <a:extLst>
              <a:ext uri="{FF2B5EF4-FFF2-40B4-BE49-F238E27FC236}">
                <a16:creationId xmlns:a16="http://schemas.microsoft.com/office/drawing/2014/main" xmlns="" id="{CACEA3E0-F487-2F46-AD84-92928CA4D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9" r="41059" b="56208"/>
          <a:stretch/>
        </p:blipFill>
        <p:spPr bwMode="auto">
          <a:xfrm>
            <a:off x="-30480" y="0"/>
            <a:ext cx="917448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35E6F8-5321-C640-9DEE-A6E79C77C2F5}"/>
              </a:ext>
            </a:extLst>
          </p:cNvPr>
          <p:cNvSpPr/>
          <p:nvPr/>
        </p:nvSpPr>
        <p:spPr>
          <a:xfrm>
            <a:off x="4648200" y="5181600"/>
            <a:ext cx="4587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AAV5.CMV.HI.eGFP-Cre.WPRE.SV40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80FE4A-F672-8245-AF65-51967E843805}"/>
              </a:ext>
            </a:extLst>
          </p:cNvPr>
          <p:cNvSpPr/>
          <p:nvPr/>
        </p:nvSpPr>
        <p:spPr>
          <a:xfrm>
            <a:off x="0" y="5166360"/>
            <a:ext cx="3927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AAV5.CMV.PI.eGFP.WPRE.bGH</a:t>
            </a:r>
          </a:p>
          <a:p>
            <a:r>
              <a:rPr lang="en-US" sz="2400" b="1" i="1" dirty="0"/>
              <a:t>Control (no </a:t>
            </a:r>
            <a:r>
              <a:rPr lang="en-US" sz="2400" b="1" i="1" dirty="0" err="1"/>
              <a:t>Cre</a:t>
            </a:r>
            <a:r>
              <a:rPr lang="en-US" sz="2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3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6">
            <a:extLst>
              <a:ext uri="{FF2B5EF4-FFF2-40B4-BE49-F238E27FC236}">
                <a16:creationId xmlns:a16="http://schemas.microsoft.com/office/drawing/2014/main" xmlns="" id="{7B85A958-8958-284B-B5EE-6740E50D9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0" t="22385" r="19224" b="57594"/>
          <a:stretch/>
        </p:blipFill>
        <p:spPr bwMode="auto">
          <a:xfrm>
            <a:off x="0" y="0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gure 6">
            <a:extLst>
              <a:ext uri="{FF2B5EF4-FFF2-40B4-BE49-F238E27FC236}">
                <a16:creationId xmlns:a16="http://schemas.microsoft.com/office/drawing/2014/main" xmlns="" id="{343021B3-C180-3D49-AF60-68313F69A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43839" r="31953" b="37175"/>
          <a:stretch/>
        </p:blipFill>
        <p:spPr bwMode="auto">
          <a:xfrm>
            <a:off x="0" y="3434255"/>
            <a:ext cx="83046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2F2B91-41E0-2649-9140-9248BA805A94}"/>
              </a:ext>
            </a:extLst>
          </p:cNvPr>
          <p:cNvSpPr txBox="1"/>
          <p:nvPr/>
        </p:nvSpPr>
        <p:spPr>
          <a:xfrm>
            <a:off x="2841801" y="2938027"/>
            <a:ext cx="536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Doesn’t affect locomotor / anxiety in OFT</a:t>
            </a:r>
          </a:p>
        </p:txBody>
      </p:sp>
    </p:spTree>
    <p:extLst>
      <p:ext uri="{BB962C8B-B14F-4D97-AF65-F5344CB8AC3E}">
        <p14:creationId xmlns:p14="http://schemas.microsoft.com/office/powerpoint/2010/main" val="24958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62AF24-45D3-A443-B543-94EDEF84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257300"/>
          </a:xfrm>
        </p:spPr>
        <p:txBody>
          <a:bodyPr/>
          <a:lstStyle/>
          <a:p>
            <a:r>
              <a:rPr lang="en-US" dirty="0"/>
              <a:t>Endocannabinoid Receptors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98983-A56C-AB49-A99B-E9B8CEAF8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838200"/>
            <a:ext cx="4114800" cy="381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CB1</a:t>
            </a:r>
          </a:p>
          <a:p>
            <a:r>
              <a:rPr lang="en-US" sz="2600" dirty="0"/>
              <a:t>Primarily Central Nervous System </a:t>
            </a:r>
          </a:p>
          <a:p>
            <a:r>
              <a:rPr lang="en-US" sz="2600" dirty="0"/>
              <a:t>Roles in</a:t>
            </a:r>
          </a:p>
          <a:p>
            <a:pPr lvl="1"/>
            <a:r>
              <a:rPr lang="en-US" sz="2600" dirty="0"/>
              <a:t>Appetite</a:t>
            </a:r>
          </a:p>
          <a:p>
            <a:pPr lvl="1"/>
            <a:r>
              <a:rPr lang="en-US" sz="2600" dirty="0"/>
              <a:t>Motor control</a:t>
            </a:r>
          </a:p>
          <a:p>
            <a:pPr lvl="1"/>
            <a:r>
              <a:rPr lang="en-US" sz="2600" dirty="0"/>
              <a:t>Memory</a:t>
            </a:r>
          </a:p>
          <a:p>
            <a:pPr lvl="1"/>
            <a:r>
              <a:rPr lang="en-US" sz="2600" dirty="0"/>
              <a:t>Addiction </a:t>
            </a:r>
          </a:p>
          <a:p>
            <a:pPr lvl="1"/>
            <a:r>
              <a:rPr lang="en-US" sz="2600" b="1" dirty="0"/>
              <a:t>* Stress *</a:t>
            </a:r>
          </a:p>
          <a:p>
            <a:pPr marL="57150" indent="0">
              <a:buNone/>
            </a:pPr>
            <a:endParaRPr lang="en-US" sz="2600" dirty="0"/>
          </a:p>
        </p:txBody>
      </p:sp>
      <p:pic>
        <p:nvPicPr>
          <p:cNvPr id="9218" name="Picture 2" descr="Image result for cb1 receptor mechanism">
            <a:extLst>
              <a:ext uri="{FF2B5EF4-FFF2-40B4-BE49-F238E27FC236}">
                <a16:creationId xmlns:a16="http://schemas.microsoft.com/office/drawing/2014/main" xmlns="" id="{D52D3D31-24A3-8341-9E1E-6AABAE03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417638"/>
            <a:ext cx="49149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878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">
            <a:extLst>
              <a:ext uri="{FF2B5EF4-FFF2-40B4-BE49-F238E27FC236}">
                <a16:creationId xmlns:a16="http://schemas.microsoft.com/office/drawing/2014/main" xmlns="" id="{6C20D9A7-8A82-AA4F-B3BC-1460B968A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63170" r="30974" b="18996"/>
          <a:stretch/>
        </p:blipFill>
        <p:spPr bwMode="auto">
          <a:xfrm>
            <a:off x="0" y="0"/>
            <a:ext cx="640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946A74-0D01-854E-A2F4-276CD90C0144}"/>
              </a:ext>
            </a:extLst>
          </p:cNvPr>
          <p:cNvSpPr txBox="1"/>
          <p:nvPr/>
        </p:nvSpPr>
        <p:spPr>
          <a:xfrm>
            <a:off x="1828800" y="2362200"/>
            <a:ext cx="40863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ambulatory distance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# light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entiresa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 in light zone (not sig.)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Figure 6">
            <a:extLst>
              <a:ext uri="{FF2B5EF4-FFF2-40B4-BE49-F238E27FC236}">
                <a16:creationId xmlns:a16="http://schemas.microsoft.com/office/drawing/2014/main" xmlns="" id="{E40A2E70-4938-874F-AA23-88D659F97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28089" r="28200" b="54077"/>
          <a:stretch/>
        </p:blipFill>
        <p:spPr bwMode="auto">
          <a:xfrm>
            <a:off x="-152400" y="-9525000"/>
            <a:ext cx="640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igure 6">
            <a:extLst>
              <a:ext uri="{FF2B5EF4-FFF2-40B4-BE49-F238E27FC236}">
                <a16:creationId xmlns:a16="http://schemas.microsoft.com/office/drawing/2014/main" xmlns="" id="{63C2DF20-4271-8B42-B220-CA70412DE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82266" r="29833" b="475"/>
          <a:stretch/>
        </p:blipFill>
        <p:spPr bwMode="auto">
          <a:xfrm>
            <a:off x="0" y="4281205"/>
            <a:ext cx="704088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B5784E-016B-4641-9EDB-170247753E39}"/>
              </a:ext>
            </a:extLst>
          </p:cNvPr>
          <p:cNvSpPr txBox="1"/>
          <p:nvPr/>
        </p:nvSpPr>
        <p:spPr>
          <a:xfrm>
            <a:off x="5105400" y="27120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9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Kevin\Research Papers\Endocannabinoids\ncomms14782-f7.jpg">
            <a:extLst>
              <a:ext uri="{FF2B5EF4-FFF2-40B4-BE49-F238E27FC236}">
                <a16:creationId xmlns:a16="http://schemas.microsoft.com/office/drawing/2014/main" xmlns="" id="{FA6FA5B2-35A7-224C-A84B-81F1C81A7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 b="67442"/>
          <a:stretch/>
        </p:blipFill>
        <p:spPr bwMode="auto">
          <a:xfrm>
            <a:off x="1" y="0"/>
            <a:ext cx="9144000" cy="33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FFA757-3040-6B4B-945D-D3491CC1C99E}"/>
              </a:ext>
            </a:extLst>
          </p:cNvPr>
          <p:cNvSpPr txBox="1"/>
          <p:nvPr/>
        </p:nvSpPr>
        <p:spPr>
          <a:xfrm>
            <a:off x="152400" y="3581400"/>
            <a:ext cx="326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Baseline latencies equal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87102A-3D47-564F-B343-C43E2B5AB963}"/>
              </a:ext>
            </a:extLst>
          </p:cNvPr>
          <p:cNvSpPr txBox="1"/>
          <p:nvPr/>
        </p:nvSpPr>
        <p:spPr>
          <a:xfrm>
            <a:off x="152400" y="4232064"/>
            <a:ext cx="487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divergence after 1 stress exposure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BF637E-355E-4941-B6D3-7969BC906CB4}"/>
              </a:ext>
            </a:extLst>
          </p:cNvPr>
          <p:cNvSpPr txBox="1"/>
          <p:nvPr/>
        </p:nvSpPr>
        <p:spPr>
          <a:xfrm>
            <a:off x="152400" y="4882728"/>
            <a:ext cx="581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*Conditional BLA KO – 5 days stress exposure</a:t>
            </a:r>
          </a:p>
        </p:txBody>
      </p:sp>
    </p:spTree>
    <p:extLst>
      <p:ext uri="{BB962C8B-B14F-4D97-AF65-F5344CB8AC3E}">
        <p14:creationId xmlns:p14="http://schemas.microsoft.com/office/powerpoint/2010/main" val="16121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D18E4C-8903-CA4A-B356-F45D5A4E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Synaptic Circuit involved in BLA DAGLα stress-induced behavior?</a:t>
            </a:r>
          </a:p>
        </p:txBody>
      </p:sp>
    </p:spTree>
    <p:extLst>
      <p:ext uri="{BB962C8B-B14F-4D97-AF65-F5344CB8AC3E}">
        <p14:creationId xmlns:p14="http://schemas.microsoft.com/office/powerpoint/2010/main" val="22032868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9A9D18-758E-134D-8C02-FA10F6CD6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5" r="60500"/>
          <a:stretch/>
        </p:blipFill>
        <p:spPr>
          <a:xfrm>
            <a:off x="-16328" y="1"/>
            <a:ext cx="3155330" cy="6740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6A049-035E-A746-AE8A-5F76EBB14BF4}"/>
              </a:ext>
            </a:extLst>
          </p:cNvPr>
          <p:cNvSpPr/>
          <p:nvPr/>
        </p:nvSpPr>
        <p:spPr>
          <a:xfrm>
            <a:off x="3166216" y="2819400"/>
            <a:ext cx="60213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AAV5.CaMKIIa.hChR2(H134R)-</a:t>
            </a:r>
            <a:r>
              <a:rPr lang="en-US" sz="2400" dirty="0" err="1"/>
              <a:t>eYFP.WPRE.hGH</a:t>
            </a:r>
            <a:r>
              <a:rPr lang="en-US" sz="2400" dirty="0"/>
              <a:t> </a:t>
            </a:r>
          </a:p>
          <a:p>
            <a:r>
              <a:rPr lang="en-US" sz="2400" dirty="0"/>
              <a:t>perfused into</a:t>
            </a:r>
          </a:p>
          <a:p>
            <a:r>
              <a:rPr lang="en-US" sz="2400" dirty="0"/>
              <a:t>	1. ventral Hippocampus (</a:t>
            </a:r>
            <a:r>
              <a:rPr lang="en-US" sz="2400" dirty="0" err="1"/>
              <a:t>vHIP</a:t>
            </a:r>
            <a:r>
              <a:rPr lang="en-US" sz="2400" dirty="0"/>
              <a:t>) </a:t>
            </a:r>
          </a:p>
          <a:p>
            <a:r>
              <a:rPr lang="en-US" sz="2400" dirty="0"/>
              <a:t>	2. Prelimbic Cortex (PL)</a:t>
            </a:r>
          </a:p>
          <a:p>
            <a:r>
              <a:rPr lang="en-US" sz="2400" dirty="0"/>
              <a:t>	3. LEC (Lateral </a:t>
            </a:r>
            <a:r>
              <a:rPr lang="en-US" sz="2400" dirty="0" err="1"/>
              <a:t>Entorinhal</a:t>
            </a:r>
            <a:r>
              <a:rPr lang="en-US" sz="2400" dirty="0"/>
              <a:t> Cortex)z</a:t>
            </a:r>
          </a:p>
        </p:txBody>
      </p:sp>
    </p:spTree>
    <p:extLst>
      <p:ext uri="{BB962C8B-B14F-4D97-AF65-F5344CB8AC3E}">
        <p14:creationId xmlns:p14="http://schemas.microsoft.com/office/powerpoint/2010/main" val="39827883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52FA89-4FF2-CC40-9AC4-7F402B0B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8" t="38324" r="24186" b="40617"/>
          <a:stretch/>
        </p:blipFill>
        <p:spPr>
          <a:xfrm>
            <a:off x="4572000" y="1"/>
            <a:ext cx="3505200" cy="2696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CE4FA1-819D-794C-8BA0-7BD08CF80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5" r="60500"/>
          <a:stretch/>
        </p:blipFill>
        <p:spPr>
          <a:xfrm>
            <a:off x="-16328" y="1"/>
            <a:ext cx="3155330" cy="6740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32CA14-8B01-2E41-9C85-2A803AEB10C4}"/>
              </a:ext>
            </a:extLst>
          </p:cNvPr>
          <p:cNvSpPr txBox="1"/>
          <p:nvPr/>
        </p:nvSpPr>
        <p:spPr>
          <a:xfrm>
            <a:off x="3160241" y="3452445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Optogenetically</a:t>
            </a:r>
            <a:r>
              <a:rPr lang="en-US" dirty="0"/>
              <a:t> stimulate</a:t>
            </a:r>
          </a:p>
          <a:p>
            <a:r>
              <a:rPr lang="en-US" dirty="0"/>
              <a:t>Record from </a:t>
            </a:r>
            <a:r>
              <a:rPr lang="en-US" dirty="0" err="1"/>
              <a:t>labaled</a:t>
            </a:r>
            <a:r>
              <a:rPr lang="en-US" dirty="0"/>
              <a:t> BLA cells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0176F7-54F9-2847-BFE5-7621CC1EE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7" t="54469" r="641" b="19922"/>
          <a:stretch/>
        </p:blipFill>
        <p:spPr>
          <a:xfrm>
            <a:off x="6858000" y="3452445"/>
            <a:ext cx="2209799" cy="33293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6A6240F-802A-9F4A-861B-47EF6C26206B}"/>
              </a:ext>
            </a:extLst>
          </p:cNvPr>
          <p:cNvCxnSpPr>
            <a:cxnSpLocks/>
          </p:cNvCxnSpPr>
          <p:nvPr/>
        </p:nvCxnSpPr>
        <p:spPr>
          <a:xfrm>
            <a:off x="1561337" y="762000"/>
            <a:ext cx="319780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A0429E-46C5-D347-A282-735864F6EF7B}"/>
              </a:ext>
            </a:extLst>
          </p:cNvPr>
          <p:cNvSpPr txBox="1"/>
          <p:nvPr/>
        </p:nvSpPr>
        <p:spPr>
          <a:xfrm>
            <a:off x="3451698" y="392668"/>
            <a:ext cx="94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3D1353-0790-5F48-8F1C-340A46EB0024}"/>
              </a:ext>
            </a:extLst>
          </p:cNvPr>
          <p:cNvSpPr txBox="1"/>
          <p:nvPr/>
        </p:nvSpPr>
        <p:spPr>
          <a:xfrm>
            <a:off x="8029938" y="1"/>
            <a:ext cx="1190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</a:t>
            </a:r>
            <a:r>
              <a:rPr lang="en-US" baseline="-25000" dirty="0"/>
              <a:t>1</a:t>
            </a:r>
            <a:endParaRPr lang="en-US" dirty="0"/>
          </a:p>
          <a:p>
            <a:r>
              <a:rPr lang="en-US" dirty="0"/>
              <a:t>Antagonist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F8B6DE-C79A-134A-90FB-DF9E10B24DC5}"/>
              </a:ext>
            </a:extLst>
          </p:cNvPr>
          <p:cNvSpPr txBox="1"/>
          <p:nvPr/>
        </p:nvSpPr>
        <p:spPr>
          <a:xfrm>
            <a:off x="3160241" y="4516957"/>
            <a:ext cx="3545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vHIP</a:t>
            </a:r>
            <a:r>
              <a:rPr lang="en-US" dirty="0"/>
              <a:t> input showed the largest sensitivity to phasic 2-AG-mediated retrograde inhibition</a:t>
            </a:r>
          </a:p>
        </p:txBody>
      </p:sp>
    </p:spTree>
    <p:extLst>
      <p:ext uri="{BB962C8B-B14F-4D97-AF65-F5344CB8AC3E}">
        <p14:creationId xmlns:p14="http://schemas.microsoft.com/office/powerpoint/2010/main" val="4825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F6D59E-A3B1-1A45-946B-95707B713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NIH test relies on </a:t>
            </a:r>
            <a:r>
              <a:rPr lang="en-US" u="sng" dirty="0"/>
              <a:t>perceived novelty of environmental context</a:t>
            </a:r>
            <a:r>
              <a:rPr lang="en-US" dirty="0"/>
              <a:t> </a:t>
            </a:r>
            <a:endParaRPr lang="en-US" u="sng" dirty="0"/>
          </a:p>
          <a:p>
            <a:r>
              <a:rPr lang="en-US" dirty="0" err="1"/>
              <a:t>vHIP</a:t>
            </a:r>
            <a:r>
              <a:rPr lang="en-US" dirty="0"/>
              <a:t>-BLA circuit is considered to be anxiogenic</a:t>
            </a:r>
            <a:endParaRPr lang="en-US" baseline="30000" dirty="0"/>
          </a:p>
          <a:p>
            <a:r>
              <a:rPr lang="en-US" dirty="0"/>
              <a:t>Uncover the role of 2-AG </a:t>
            </a:r>
            <a:r>
              <a:rPr lang="en-US" dirty="0" err="1"/>
              <a:t>signalling</a:t>
            </a:r>
            <a:r>
              <a:rPr lang="en-US" dirty="0"/>
              <a:t> at these synapses</a:t>
            </a:r>
          </a:p>
          <a:p>
            <a:pPr lvl="1"/>
            <a:r>
              <a:rPr lang="en-US" dirty="0"/>
              <a:t>Stress resilience associated with this connection?</a:t>
            </a:r>
          </a:p>
        </p:txBody>
      </p:sp>
    </p:spTree>
    <p:extLst>
      <p:ext uri="{BB962C8B-B14F-4D97-AF65-F5344CB8AC3E}">
        <p14:creationId xmlns:p14="http://schemas.microsoft.com/office/powerpoint/2010/main" val="14366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ure 9">
            <a:extLst>
              <a:ext uri="{FF2B5EF4-FFF2-40B4-BE49-F238E27FC236}">
                <a16:creationId xmlns:a16="http://schemas.microsoft.com/office/drawing/2014/main" xmlns="" id="{8D8B8B8B-FFF1-CF42-BAED-49E8527EE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r="37087" b="75556"/>
          <a:stretch/>
        </p:blipFill>
        <p:spPr bwMode="auto">
          <a:xfrm>
            <a:off x="1219200" y="-27709"/>
            <a:ext cx="6310745" cy="31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ure 9">
            <a:extLst>
              <a:ext uri="{FF2B5EF4-FFF2-40B4-BE49-F238E27FC236}">
                <a16:creationId xmlns:a16="http://schemas.microsoft.com/office/drawing/2014/main" xmlns="" id="{8C9B8596-3E00-7641-AF30-2AB5FA147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4" t="1852" r="6025" b="78078"/>
          <a:stretch/>
        </p:blipFill>
        <p:spPr bwMode="auto">
          <a:xfrm>
            <a:off x="2223042" y="3581400"/>
            <a:ext cx="430305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wol-prod-cdn.literatumonline.com/cms/attachment/98c47661-399d-486c-b620-5b5106174c1d/bab1568-fig-0004-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wol-prod-cdn.literatumonline.com/cms/attachment/98c47661-399d-486c-b620-5b5106174c1d/bab1568-fig-0004-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ttps://wol-prod-cdn.literatumonline.com/cms/attachment/94fda34a-114e-43bb-bedb-c8f41c0bbc82/bab1568-fig-0004-m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https://wol-prod-cdn.literatumonline.com/cms/attachment/94fda34a-114e-43bb-bedb-c8f41c0bbc82/bab1568-fig-0004-m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 descr="Figure 9">
            <a:extLst>
              <a:ext uri="{FF2B5EF4-FFF2-40B4-BE49-F238E27FC236}">
                <a16:creationId xmlns:a16="http://schemas.microsoft.com/office/drawing/2014/main" xmlns="" id="{A1AC31F0-A4B4-4847-AE8A-2B91F89F3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9" r="73301" b="57229"/>
          <a:stretch/>
        </p:blipFill>
        <p:spPr bwMode="auto">
          <a:xfrm>
            <a:off x="19424" y="7937"/>
            <a:ext cx="4552576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E4CF2F-B98C-1040-8CE2-8A4637E26603}"/>
              </a:ext>
            </a:extLst>
          </p:cNvPr>
          <p:cNvSpPr txBox="1"/>
          <p:nvPr/>
        </p:nvSpPr>
        <p:spPr>
          <a:xfrm>
            <a:off x="4566430" y="582902"/>
            <a:ext cx="4129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Connection </a:t>
            </a:r>
            <a:r>
              <a:rPr lang="en-US" sz="2400" dirty="0" err="1"/>
              <a:t>vHIP</a:t>
            </a:r>
            <a:r>
              <a:rPr lang="en-US" sz="2400" dirty="0"/>
              <a:t>-BLA synapses</a:t>
            </a:r>
          </a:p>
          <a:p>
            <a:r>
              <a:rPr lang="en-US" sz="2400" dirty="0"/>
              <a:t> STONGER in </a:t>
            </a:r>
            <a:r>
              <a:rPr lang="en-US" sz="2400" b="1" u="sng" dirty="0"/>
              <a:t>stress susceptible </a:t>
            </a:r>
          </a:p>
        </p:txBody>
      </p:sp>
      <p:pic>
        <p:nvPicPr>
          <p:cNvPr id="15" name="Picture 2" descr="Figure 9">
            <a:extLst>
              <a:ext uri="{FF2B5EF4-FFF2-40B4-BE49-F238E27FC236}">
                <a16:creationId xmlns:a16="http://schemas.microsoft.com/office/drawing/2014/main" xmlns="" id="{D0066B7B-0BC8-DF45-93A7-9E391A40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t="24444" r="45340" b="58090"/>
          <a:stretch/>
        </p:blipFill>
        <p:spPr bwMode="auto">
          <a:xfrm>
            <a:off x="38099" y="3851566"/>
            <a:ext cx="4569029" cy="29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3A8D42-6EB6-8A4A-84B0-5EAB253B2E69}"/>
              </a:ext>
            </a:extLst>
          </p:cNvPr>
          <p:cNvSpPr/>
          <p:nvPr/>
        </p:nvSpPr>
        <p:spPr>
          <a:xfrm>
            <a:off x="4601066" y="4183984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oDSE</a:t>
            </a:r>
            <a:r>
              <a:rPr lang="en-US" sz="2400" dirty="0"/>
              <a:t> at </a:t>
            </a:r>
            <a:r>
              <a:rPr lang="en-US" sz="2400" dirty="0" err="1"/>
              <a:t>vHIP</a:t>
            </a:r>
            <a:r>
              <a:rPr lang="en-US" sz="2400" dirty="0"/>
              <a:t>-BLA synapses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400" dirty="0"/>
              <a:t>in stress-susceptible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052E4A-78F4-154A-82D6-22B63F1A2504}"/>
              </a:ext>
            </a:extLst>
          </p:cNvPr>
          <p:cNvSpPr txBox="1"/>
          <p:nvPr/>
        </p:nvSpPr>
        <p:spPr>
          <a:xfrm>
            <a:off x="955964" y="346363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oDSE</a:t>
            </a:r>
            <a:r>
              <a:rPr lang="en-US" dirty="0"/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243A601-D7C0-6F42-AC91-DCF9CA29A6E7}"/>
              </a:ext>
            </a:extLst>
          </p:cNvPr>
          <p:cNvCxnSpPr>
            <a:stCxn id="16" idx="1"/>
          </p:cNvCxnSpPr>
          <p:nvPr/>
        </p:nvCxnSpPr>
        <p:spPr>
          <a:xfrm flipH="1">
            <a:off x="460375" y="3648302"/>
            <a:ext cx="495589" cy="1304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gure 9">
            <a:extLst>
              <a:ext uri="{FF2B5EF4-FFF2-40B4-BE49-F238E27FC236}">
                <a16:creationId xmlns:a16="http://schemas.microsoft.com/office/drawing/2014/main" xmlns="" id="{FADE6BE7-8567-284B-A1D3-23983A374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8" t="23814" r="20036" b="58720"/>
          <a:stretch/>
        </p:blipFill>
        <p:spPr bwMode="auto">
          <a:xfrm>
            <a:off x="-1" y="0"/>
            <a:ext cx="596222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7D7A67-C1D8-A74C-B5AF-0ED812AA1BA8}"/>
              </a:ext>
            </a:extLst>
          </p:cNvPr>
          <p:cNvSpPr txBox="1"/>
          <p:nvPr/>
        </p:nvSpPr>
        <p:spPr>
          <a:xfrm>
            <a:off x="1143000" y="4724400"/>
            <a:ext cx="6499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JZL application restores </a:t>
            </a:r>
            <a:r>
              <a:rPr lang="en-US" sz="2400" dirty="0" err="1"/>
              <a:t>oDSE</a:t>
            </a:r>
            <a:r>
              <a:rPr lang="en-US" sz="2400" dirty="0"/>
              <a:t> at </a:t>
            </a:r>
            <a:r>
              <a:rPr lang="en-US" sz="2400" dirty="0" err="1"/>
              <a:t>vHIP</a:t>
            </a:r>
            <a:r>
              <a:rPr lang="en-US" sz="2400" dirty="0"/>
              <a:t>-BLA synapses</a:t>
            </a:r>
          </a:p>
          <a:p>
            <a:pPr algn="ctr"/>
            <a:r>
              <a:rPr lang="en-US" sz="2400" dirty="0"/>
              <a:t>In stress susceptible </a:t>
            </a:r>
          </a:p>
        </p:txBody>
      </p:sp>
    </p:spTree>
    <p:extLst>
      <p:ext uri="{BB962C8B-B14F-4D97-AF65-F5344CB8AC3E}">
        <p14:creationId xmlns:p14="http://schemas.microsoft.com/office/powerpoint/2010/main" val="5316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9">
            <a:extLst>
              <a:ext uri="{FF2B5EF4-FFF2-40B4-BE49-F238E27FC236}">
                <a16:creationId xmlns:a16="http://schemas.microsoft.com/office/drawing/2014/main" xmlns="" id="{561743CE-1A7D-084C-91C3-64DE4E733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43382" r="19793" b="39569"/>
          <a:stretch/>
        </p:blipFill>
        <p:spPr bwMode="auto">
          <a:xfrm>
            <a:off x="0" y="8315"/>
            <a:ext cx="9144000" cy="31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5FF105-DB80-0D4A-9921-60914ED65D01}"/>
              </a:ext>
            </a:extLst>
          </p:cNvPr>
          <p:cNvSpPr txBox="1"/>
          <p:nvPr/>
        </p:nvSpPr>
        <p:spPr>
          <a:xfrm>
            <a:off x="966217" y="3423285"/>
            <a:ext cx="33201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US" sz="2800" dirty="0"/>
              <a:t> </a:t>
            </a:r>
            <a:r>
              <a:rPr lang="en-US" sz="2800" dirty="0" err="1"/>
              <a:t>oDSE</a:t>
            </a:r>
            <a:r>
              <a:rPr lang="en-US" sz="2800" dirty="0"/>
              <a:t> in Susceptible</a:t>
            </a:r>
          </a:p>
          <a:p>
            <a:pPr algn="ctr"/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93B31F3-0082-9B4B-9A12-C1507E6577B2}"/>
              </a:ext>
            </a:extLst>
          </p:cNvPr>
          <p:cNvCxnSpPr>
            <a:cxnSpLocks/>
          </p:cNvCxnSpPr>
          <p:nvPr/>
        </p:nvCxnSpPr>
        <p:spPr>
          <a:xfrm flipV="1">
            <a:off x="2667000" y="3009902"/>
            <a:ext cx="533400" cy="80009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14FC67-1C8E-0C46-917A-66D8F5598D12}"/>
              </a:ext>
            </a:extLst>
          </p:cNvPr>
          <p:cNvSpPr txBox="1"/>
          <p:nvPr/>
        </p:nvSpPr>
        <p:spPr>
          <a:xfrm>
            <a:off x="5924657" y="3881914"/>
            <a:ext cx="28183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Doesn’t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800" dirty="0"/>
              <a:t> # </a:t>
            </a:r>
            <a:r>
              <a:rPr lang="en-US" sz="2800" dirty="0" err="1"/>
              <a:t>oEPSP</a:t>
            </a:r>
            <a:endParaRPr lang="en-US" sz="2800" dirty="0"/>
          </a:p>
          <a:p>
            <a:pPr algn="ctr"/>
            <a:endParaRPr lang="en-US" sz="28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0C0D065-1634-F14D-8783-129C6EE32BD7}"/>
              </a:ext>
            </a:extLst>
          </p:cNvPr>
          <p:cNvCxnSpPr>
            <a:cxnSpLocks/>
          </p:cNvCxnSpPr>
          <p:nvPr/>
        </p:nvCxnSpPr>
        <p:spPr>
          <a:xfrm flipV="1">
            <a:off x="6477000" y="3264932"/>
            <a:ext cx="0" cy="54506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2EA837-2C75-2C4C-B004-89E33A31EAE5}"/>
              </a:ext>
            </a:extLst>
          </p:cNvPr>
          <p:cNvSpPr txBox="1"/>
          <p:nvPr/>
        </p:nvSpPr>
        <p:spPr>
          <a:xfrm>
            <a:off x="353002" y="6087688"/>
            <a:ext cx="8595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*PHASIC </a:t>
            </a:r>
            <a:r>
              <a:rPr lang="en-US" sz="3200" b="1" u="sng" dirty="0"/>
              <a:t>not</a:t>
            </a:r>
            <a:r>
              <a:rPr lang="en-US" sz="3200" dirty="0"/>
              <a:t> tonic 2-AG signaling in resilient group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34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 external file that holds a picture, illustration, etc.&#10;Object name is CN-13-760_F1.jpg">
            <a:extLst>
              <a:ext uri="{FF2B5EF4-FFF2-40B4-BE49-F238E27FC236}">
                <a16:creationId xmlns:a16="http://schemas.microsoft.com/office/drawing/2014/main" xmlns="" id="{3CD03581-DF5D-3046-B116-867EE9A7E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/>
          <a:stretch/>
        </p:blipFill>
        <p:spPr bwMode="auto">
          <a:xfrm>
            <a:off x="1600200" y="387350"/>
            <a:ext cx="5574895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5291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611D66-3002-8243-A89C-5266EDDD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Resilient animals</a:t>
            </a:r>
          </a:p>
          <a:p>
            <a:pPr lvl="1"/>
            <a:r>
              <a:rPr lang="en-US" dirty="0"/>
              <a:t>Resilience not indicative by baseline anxiety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dirty="0"/>
              <a:t> connectivity strength from </a:t>
            </a:r>
            <a:r>
              <a:rPr lang="en-US" dirty="0" err="1"/>
              <a:t>vHIP</a:t>
            </a:r>
            <a:r>
              <a:rPr lang="en-US" dirty="0"/>
              <a:t> to BLA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2-AG mediated suppression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vHIP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terminals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JZL-184 can make susceptible animals behave like resilient one (stress induced feeding latency)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DO34 can make resilient animals behave like susceptible ones (stress induced feeding latency)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505C72-B5FE-2540-A466-80A86FCCE1A9}"/>
              </a:ext>
            </a:extLst>
          </p:cNvPr>
          <p:cNvSpPr txBox="1"/>
          <p:nvPr/>
        </p:nvSpPr>
        <p:spPr>
          <a:xfrm>
            <a:off x="3352800" y="0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542809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F0420B-2C13-2A47-BF53-62F1513E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A452E0-A809-4D4E-B878-59F5157DD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Resilient / Susceptible animals can be organized using </a:t>
            </a:r>
            <a:r>
              <a:rPr lang="en-US" dirty="0" err="1"/>
              <a:t>rNIH</a:t>
            </a:r>
            <a:r>
              <a:rPr lang="en-US" dirty="0"/>
              <a:t> paradigm</a:t>
            </a:r>
          </a:p>
          <a:p>
            <a:pPr lvl="1"/>
            <a:r>
              <a:rPr lang="en-US" dirty="0"/>
              <a:t>(feeding latency 24 hrs. post foot shock)</a:t>
            </a:r>
          </a:p>
          <a:p>
            <a:pPr lvl="1"/>
            <a:r>
              <a:rPr lang="en-US" dirty="0" err="1"/>
              <a:t>Resil</a:t>
            </a:r>
            <a:r>
              <a:rPr lang="en-US" dirty="0"/>
              <a:t>. &lt; 120s </a:t>
            </a:r>
          </a:p>
          <a:p>
            <a:pPr lvl="1"/>
            <a:r>
              <a:rPr lang="en-US" dirty="0" err="1"/>
              <a:t>Suscep</a:t>
            </a:r>
            <a:r>
              <a:rPr lang="en-US" dirty="0"/>
              <a:t>. &gt; 120s</a:t>
            </a:r>
          </a:p>
          <a:p>
            <a:pPr lvl="2"/>
            <a:r>
              <a:rPr lang="en-US" dirty="0"/>
              <a:t>More anxious in EPM + OFT</a:t>
            </a:r>
          </a:p>
        </p:txBody>
      </p:sp>
    </p:spTree>
    <p:extLst>
      <p:ext uri="{BB962C8B-B14F-4D97-AF65-F5344CB8AC3E}">
        <p14:creationId xmlns:p14="http://schemas.microsoft.com/office/powerpoint/2010/main" val="1458101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5120D-D48B-1F41-88AA-240D1FB6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3D9E40-D0AA-1D4B-A428-983AD4A6B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effect does </a:t>
            </a:r>
            <a:r>
              <a:rPr lang="en-US" dirty="0" err="1"/>
              <a:t>vHIP</a:t>
            </a:r>
            <a:r>
              <a:rPr lang="en-US" dirty="0"/>
              <a:t> projection to BLA have on influencing the recruitment of the IL + PL ?</a:t>
            </a:r>
          </a:p>
          <a:p>
            <a:r>
              <a:rPr lang="en-US" dirty="0"/>
              <a:t>Implication in relationship between eating disorders and mood </a:t>
            </a:r>
            <a:r>
              <a:rPr lang="en-US" dirty="0" err="1"/>
              <a:t>disoders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2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tress adaptive behavior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153158-15D6-2048-ADA8-EFE3E6637820}"/>
              </a:ext>
            </a:extLst>
          </p:cNvPr>
          <p:cNvSpPr txBox="1"/>
          <p:nvPr/>
        </p:nvSpPr>
        <p:spPr>
          <a:xfrm>
            <a:off x="2183320" y="74136"/>
            <a:ext cx="4789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5A752"/>
                </a:solidFill>
              </a:rPr>
              <a:t>Endocannabinoids </a:t>
            </a:r>
            <a:r>
              <a:rPr lang="en-US" sz="3200" b="1" dirty="0"/>
              <a:t>&amp; Stress</a:t>
            </a:r>
          </a:p>
        </p:txBody>
      </p:sp>
      <p:pic>
        <p:nvPicPr>
          <p:cNvPr id="3074" name="Picture 2" descr="Image result for 2-ag stress">
            <a:extLst>
              <a:ext uri="{FF2B5EF4-FFF2-40B4-BE49-F238E27FC236}">
                <a16:creationId xmlns:a16="http://schemas.microsoft.com/office/drawing/2014/main" xmlns="" id="{D5C76965-47F4-2142-8091-03E0F7C0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97" y="658911"/>
            <a:ext cx="5604204" cy="56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26798D-DDDC-9B47-8088-BD4016EEBCE1}"/>
              </a:ext>
            </a:extLst>
          </p:cNvPr>
          <p:cNvSpPr/>
          <p:nvPr/>
        </p:nvSpPr>
        <p:spPr>
          <a:xfrm>
            <a:off x="-76200" y="6172200"/>
            <a:ext cx="922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Maria Morena, </a:t>
            </a:r>
            <a:r>
              <a:rPr lang="en-US" sz="1400" dirty="0" err="1"/>
              <a:t>Sachin</a:t>
            </a:r>
            <a:r>
              <a:rPr lang="en-US" sz="1400" dirty="0"/>
              <a:t> Patel, Jaideep Bains, et al. (2015) Neurobiological Interactions Between Stress and the Endocannabinoid System. Neuropsychopharmacology Reviews (2015), 1-23.</a:t>
            </a:r>
          </a:p>
        </p:txBody>
      </p:sp>
    </p:spTree>
    <p:extLst>
      <p:ext uri="{BB962C8B-B14F-4D97-AF65-F5344CB8AC3E}">
        <p14:creationId xmlns:p14="http://schemas.microsoft.com/office/powerpoint/2010/main" val="224029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741BCD-3EF0-A242-A421-C5CCA67A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2400"/>
            <a:ext cx="8229600" cy="8381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Anandamide</a:t>
            </a:r>
          </a:p>
        </p:txBody>
      </p:sp>
      <p:pic>
        <p:nvPicPr>
          <p:cNvPr id="5122" name="Picture 2" descr="Image result for bodyguard funny">
            <a:extLst>
              <a:ext uri="{FF2B5EF4-FFF2-40B4-BE49-F238E27FC236}">
                <a16:creationId xmlns:a16="http://schemas.microsoft.com/office/drawing/2014/main" xmlns="" id="{B2268323-FCBF-204C-9DB0-62CB3706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499677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7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39419C-E4DF-8E47-86B0-E1BED7F8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mage result for ninja cat">
            <a:extLst>
              <a:ext uri="{FF2B5EF4-FFF2-40B4-BE49-F238E27FC236}">
                <a16:creationId xmlns:a16="http://schemas.microsoft.com/office/drawing/2014/main" xmlns="" id="{ADAD1460-BEF3-7C4D-8B3E-37ED1D8A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2" y="1638300"/>
            <a:ext cx="8364998" cy="47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6A93985-9ADD-7147-BE39-88CA3E66B2E9}"/>
              </a:ext>
            </a:extLst>
          </p:cNvPr>
          <p:cNvSpPr txBox="1">
            <a:spLocks/>
          </p:cNvSpPr>
          <p:nvPr/>
        </p:nvSpPr>
        <p:spPr>
          <a:xfrm>
            <a:off x="457199" y="152400"/>
            <a:ext cx="82296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/>
              <a:t>2-AG</a:t>
            </a:r>
          </a:p>
        </p:txBody>
      </p:sp>
    </p:spTree>
    <p:extLst>
      <p:ext uri="{BB962C8B-B14F-4D97-AF65-F5344CB8AC3E}">
        <p14:creationId xmlns:p14="http://schemas.microsoft.com/office/powerpoint/2010/main" val="3705560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2-AG levels in humans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r>
              <a:rPr lang="en-US" dirty="0" err="1"/>
              <a:t>Feder</a:t>
            </a:r>
            <a:r>
              <a:rPr lang="en-US" dirty="0"/>
              <a:t>, A., et al. (2018)</a:t>
            </a:r>
          </a:p>
          <a:p>
            <a:pPr lvl="1"/>
            <a:r>
              <a:rPr lang="en-US" dirty="0"/>
              <a:t>Diverse sample of WTC </a:t>
            </a:r>
            <a:r>
              <a:rPr lang="en-US" dirty="0" err="1"/>
              <a:t>respondors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Avg. 14 years after 9/11</a:t>
            </a:r>
          </a:p>
          <a:p>
            <a:pPr lvl="1"/>
            <a:r>
              <a:rPr lang="en-US" dirty="0"/>
              <a:t>Measured blood plasma [AEA] &amp; [2-AG]	</a:t>
            </a:r>
          </a:p>
          <a:p>
            <a:pPr lvl="1"/>
            <a:endParaRPr lang="en-US" dirty="0"/>
          </a:p>
          <a:p>
            <a:pPr lvl="1"/>
            <a:r>
              <a:rPr lang="en-US" sz="2600" b="1" i="1" dirty="0"/>
              <a:t>High exposure / low symptoms </a:t>
            </a:r>
            <a:r>
              <a:rPr lang="en-US" sz="2600" b="1" i="1" dirty="0">
                <a:latin typeface="Arial"/>
                <a:cs typeface="Arial"/>
              </a:rPr>
              <a:t>→ ↑ plasma [2-AG]</a:t>
            </a:r>
            <a:endParaRPr lang="en-US" sz="2600" b="1" i="1" dirty="0"/>
          </a:p>
          <a:p>
            <a:pPr lvl="1"/>
            <a:r>
              <a:rPr lang="en-US" sz="2600" i="1" dirty="0"/>
              <a:t>High exposure / high symptoms </a:t>
            </a:r>
          </a:p>
          <a:p>
            <a:pPr lvl="2"/>
            <a:r>
              <a:rPr lang="en-US" sz="2600" i="1" dirty="0"/>
              <a:t>Symptoms = stress-related symptomatology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8333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ndocannabinoids">
            <a:extLst>
              <a:ext uri="{FF2B5EF4-FFF2-40B4-BE49-F238E27FC236}">
                <a16:creationId xmlns:a16="http://schemas.microsoft.com/office/drawing/2014/main" xmlns="" id="{46A32C04-7850-9B4A-BFB8-9DD62F59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0"/>
            <a:ext cx="81280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62D437-2754-4649-97EE-489600EF483A}"/>
              </a:ext>
            </a:extLst>
          </p:cNvPr>
          <p:cNvSpPr txBox="1"/>
          <p:nvPr/>
        </p:nvSpPr>
        <p:spPr>
          <a:xfrm>
            <a:off x="472607" y="486410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THC </a:t>
            </a:r>
            <a:r>
              <a:rPr lang="en-US" dirty="0">
                <a:sym typeface="Wingdings" pitchFamily="2" charset="2"/>
              </a:rPr>
              <a:t> Cb</a:t>
            </a:r>
            <a:r>
              <a:rPr lang="en-US" baseline="-25000" dirty="0">
                <a:sym typeface="Wingdings" pitchFamily="2" charset="2"/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96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AE818E-F95A-C54E-A41C-1E0451E9A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8686800" cy="5287963"/>
          </a:xfrm>
        </p:spPr>
        <p:txBody>
          <a:bodyPr/>
          <a:lstStyle/>
          <a:p>
            <a:r>
              <a:rPr lang="en-US" dirty="0"/>
              <a:t>Parts of brain involved in fear memory/extinction</a:t>
            </a:r>
          </a:p>
          <a:p>
            <a:endParaRPr lang="en-US" dirty="0"/>
          </a:p>
          <a:p>
            <a:pPr lvl="1"/>
            <a:r>
              <a:rPr lang="en-US" dirty="0"/>
              <a:t>Lots involved…complicated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8" name="Picture 4" descr="Image result for prelimbic infralimbic">
            <a:extLst>
              <a:ext uri="{FF2B5EF4-FFF2-40B4-BE49-F238E27FC236}">
                <a16:creationId xmlns:a16="http://schemas.microsoft.com/office/drawing/2014/main" xmlns="" id="{250D5B54-27C5-7747-B677-FC9202B1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87" y="2671763"/>
            <a:ext cx="3560313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D8B1A-34EA-F041-9308-29B434B5D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Basolateral Amygdala (LA + BM)</a:t>
            </a:r>
          </a:p>
        </p:txBody>
      </p:sp>
      <p:pic>
        <p:nvPicPr>
          <p:cNvPr id="11" name="Picture 8" descr="Image result for Basolateral Amygdala">
            <a:extLst>
              <a:ext uri="{FF2B5EF4-FFF2-40B4-BE49-F238E27FC236}">
                <a16:creationId xmlns:a16="http://schemas.microsoft.com/office/drawing/2014/main" xmlns="" id="{81C8DAF6-CFC6-D043-A03A-26CC6D26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1" t="1595" b="-1595"/>
          <a:stretch/>
        </p:blipFill>
        <p:spPr bwMode="auto">
          <a:xfrm>
            <a:off x="118241" y="1676400"/>
            <a:ext cx="879715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8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317" y="2429668"/>
            <a:ext cx="8229600" cy="14986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Biological response caused by</a:t>
            </a:r>
          </a:p>
          <a:p>
            <a:pPr marL="0" indent="0" algn="ctr">
              <a:buNone/>
            </a:pPr>
            <a:r>
              <a:rPr lang="en-US" dirty="0"/>
              <a:t>physical </a:t>
            </a:r>
            <a:r>
              <a:rPr lang="en-US" b="1" i="1" u="sng" dirty="0"/>
              <a:t>or</a:t>
            </a:r>
            <a:r>
              <a:rPr lang="en-US" dirty="0"/>
              <a:t> psychological threat/danger</a:t>
            </a:r>
          </a:p>
        </p:txBody>
      </p:sp>
      <p:sp>
        <p:nvSpPr>
          <p:cNvPr id="4" name="AutoShape 2" descr="Image result for stress real perceiv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tress real perceiv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stress real perceiv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https://www.medicalcenter.virginia.edu/feap/counseling-services/resolveuid/4d22c23a45b14a1686250f7178571da1/@@images/image/previe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ttps://www.medicalcenter.virginia.edu/feap/work-life-balance/Stress.jpg/@@images/image/preview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Image result for hand hot stove cartoon">
            <a:extLst>
              <a:ext uri="{FF2B5EF4-FFF2-40B4-BE49-F238E27FC236}">
                <a16:creationId xmlns:a16="http://schemas.microsoft.com/office/drawing/2014/main" xmlns="" id="{BB901B28-AF88-2A4F-B3A8-A5C35433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65" y="4495800"/>
            <a:ext cx="5337135" cy="23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Image result for hot stove hand">
            <a:extLst>
              <a:ext uri="{FF2B5EF4-FFF2-40B4-BE49-F238E27FC236}">
                <a16:creationId xmlns:a16="http://schemas.microsoft.com/office/drawing/2014/main" xmlns="" id="{6DDC6C60-629D-0547-835C-1E6E011C2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97150" y="2108200"/>
            <a:ext cx="39497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4" name="Picture 18" descr="Image result for bear in bed">
            <a:hlinkClick r:id="rId3"/>
            <a:extLst>
              <a:ext uri="{FF2B5EF4-FFF2-40B4-BE49-F238E27FC236}">
                <a16:creationId xmlns:a16="http://schemas.microsoft.com/office/drawing/2014/main" xmlns="" id="{C9CABABC-325E-204C-9D41-8A646E1D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" y="4038600"/>
            <a:ext cx="377945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chronic stress cartoon">
            <a:extLst>
              <a:ext uri="{FF2B5EF4-FFF2-40B4-BE49-F238E27FC236}">
                <a16:creationId xmlns:a16="http://schemas.microsoft.com/office/drawing/2014/main" xmlns="" id="{4416CA7D-1B67-DF46-88AC-137A80F4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" y="16668"/>
            <a:ext cx="9110772" cy="23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4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 Prefrontal Cortex</a:t>
            </a:r>
          </a:p>
        </p:txBody>
      </p:sp>
      <p:pic>
        <p:nvPicPr>
          <p:cNvPr id="8194" name="Picture 2" descr="Image result for prelimbic cort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" y="1447800"/>
            <a:ext cx="911129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5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FEDCB-00EC-1941-90FF-0A329CA7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Opposing functions of Prelimbic and Infralimbic Cortex</a:t>
            </a:r>
          </a:p>
        </p:txBody>
      </p:sp>
      <p:pic>
        <p:nvPicPr>
          <p:cNvPr id="2050" name="Picture 2" descr="Image result for prelimbic infralimbic">
            <a:extLst>
              <a:ext uri="{FF2B5EF4-FFF2-40B4-BE49-F238E27FC236}">
                <a16:creationId xmlns:a16="http://schemas.microsoft.com/office/drawing/2014/main" xmlns="" id="{65DA95BF-CFA1-2B4C-9867-25154F87A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01" y="1390156"/>
            <a:ext cx="6960798" cy="51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8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1C826B-349A-7846-B39F-AF3ECD22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32475"/>
            <a:ext cx="4495800" cy="1143000"/>
          </a:xfrm>
        </p:spPr>
        <p:txBody>
          <a:bodyPr/>
          <a:lstStyle/>
          <a:p>
            <a:r>
              <a:rPr lang="en-US" dirty="0"/>
              <a:t>Prelimbic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A449CE-D057-5A4D-9BCD-E7B6C6721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56" y="1154814"/>
            <a:ext cx="8229600" cy="4525963"/>
          </a:xfrm>
        </p:spPr>
        <p:txBody>
          <a:bodyPr/>
          <a:lstStyle/>
          <a:p>
            <a:r>
              <a:rPr lang="en-US" dirty="0"/>
              <a:t>Recruited during fear learning + stress responses </a:t>
            </a:r>
          </a:p>
          <a:p>
            <a:r>
              <a:rPr lang="en-US" dirty="0"/>
              <a:t>Required for fear learning </a:t>
            </a:r>
          </a:p>
          <a:p>
            <a:r>
              <a:rPr lang="en-US" dirty="0"/>
              <a:t>Active during stress responses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2B7E0F-3557-DE47-BA54-2E629996147F}"/>
              </a:ext>
            </a:extLst>
          </p:cNvPr>
          <p:cNvSpPr txBox="1"/>
          <p:nvPr/>
        </p:nvSpPr>
        <p:spPr>
          <a:xfrm>
            <a:off x="200025" y="19859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47800" y="3581400"/>
            <a:ext cx="6019800" cy="3276600"/>
            <a:chOff x="0" y="3705027"/>
            <a:chExt cx="4790242" cy="3165165"/>
          </a:xfrm>
        </p:grpSpPr>
        <p:pic>
          <p:nvPicPr>
            <p:cNvPr id="6146" name="Picture 2" descr="Image result for fear cartoon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8"/>
            <a:stretch/>
          </p:blipFill>
          <p:spPr bwMode="auto">
            <a:xfrm>
              <a:off x="0" y="3705027"/>
              <a:ext cx="4790242" cy="3165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www.iagreetosee.com/wp-content/uploads/2016/10/donald-trump-halloween-donald-trump-scary-the-shining-donald-trump.png">
              <a:extLst>
                <a:ext uri="{FF2B5EF4-FFF2-40B4-BE49-F238E27FC236}">
                  <a16:creationId xmlns:a16="http://schemas.microsoft.com/office/drawing/2014/main" xmlns="" id="{2CA05038-5A79-B643-BF53-74545B1781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4" r="27186"/>
            <a:stretch/>
          </p:blipFill>
          <p:spPr bwMode="auto">
            <a:xfrm>
              <a:off x="2749295" y="4834128"/>
              <a:ext cx="914401" cy="868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 rot="21401017">
              <a:off x="2528957" y="4154430"/>
              <a:ext cx="1279740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21401017">
              <a:off x="3990347" y="5019972"/>
              <a:ext cx="638743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29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B9021-E68A-E544-BEBA-F40F0ACF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7400" y="23247"/>
            <a:ext cx="8229600" cy="1143000"/>
          </a:xfrm>
        </p:spPr>
        <p:txBody>
          <a:bodyPr/>
          <a:lstStyle/>
          <a:p>
            <a:r>
              <a:rPr lang="en-US" dirty="0"/>
              <a:t>Infralimbic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5F90B4-C256-3E4D-9F9F-B512EFA73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2499"/>
            <a:ext cx="8229600" cy="4525963"/>
          </a:xfrm>
        </p:spPr>
        <p:txBody>
          <a:bodyPr/>
          <a:lstStyle/>
          <a:p>
            <a:r>
              <a:rPr lang="en-US" dirty="0"/>
              <a:t>Recruited during fear</a:t>
            </a:r>
          </a:p>
          <a:p>
            <a:pPr marL="0" indent="0">
              <a:buNone/>
            </a:pPr>
            <a:r>
              <a:rPr lang="en-US" dirty="0"/>
              <a:t>   extinction</a:t>
            </a:r>
          </a:p>
          <a:p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D5493A67-536E-0046-ACBC-0B318D269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 b="46306"/>
          <a:stretch/>
        </p:blipFill>
        <p:spPr bwMode="auto">
          <a:xfrm>
            <a:off x="4114800" y="-38100"/>
            <a:ext cx="515559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Image result for exposure therapy">
            <a:extLst>
              <a:ext uri="{FF2B5EF4-FFF2-40B4-BE49-F238E27FC236}">
                <a16:creationId xmlns:a16="http://schemas.microsoft.com/office/drawing/2014/main" xmlns="" id="{9FBEAB6E-A06B-6C43-B6AB-F3BD250D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7" y="3680847"/>
            <a:ext cx="83947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BLA &amp;</a:t>
            </a:r>
            <a:br>
              <a:rPr lang="en-US" b="1" dirty="0"/>
            </a:br>
            <a:r>
              <a:rPr lang="en-US" b="1" dirty="0"/>
              <a:t>Prelimbic / Infralimbic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Distinct BLA projection neurons fire to IL &amp; PL</a:t>
            </a:r>
          </a:p>
          <a:p>
            <a:pPr lvl="1"/>
            <a:r>
              <a:rPr lang="en-US" sz="2400" dirty="0"/>
              <a:t>Glutamatergic pyramidal cells</a:t>
            </a:r>
          </a:p>
          <a:p>
            <a:pPr lvl="1"/>
            <a:endParaRPr lang="en-US" sz="2400" dirty="0"/>
          </a:p>
          <a:p>
            <a:r>
              <a:rPr lang="en-US" sz="2800" dirty="0"/>
              <a:t>BLA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PL = fear </a:t>
            </a:r>
            <a:r>
              <a:rPr lang="en-US" sz="2800" b="1" dirty="0"/>
              <a:t>expression (fear “on”)</a:t>
            </a:r>
          </a:p>
          <a:p>
            <a:pPr lvl="1"/>
            <a:r>
              <a:rPr lang="en-US" sz="2400" dirty="0">
                <a:latin typeface="Arial"/>
                <a:cs typeface="Arial"/>
                <a:sym typeface="Wingdings" panose="05000000000000000000" pitchFamily="2" charset="2"/>
              </a:rPr>
              <a:t>↑ firing rate during fear conditioning </a:t>
            </a:r>
          </a:p>
          <a:p>
            <a:pPr lvl="1"/>
            <a:endParaRPr lang="en-US" sz="2400" b="1" dirty="0">
              <a:latin typeface="Arial"/>
              <a:cs typeface="Arial"/>
              <a:sym typeface="Wingdings" panose="05000000000000000000" pitchFamily="2" charset="2"/>
            </a:endParaRPr>
          </a:p>
          <a:p>
            <a:pPr lvl="1"/>
            <a:endParaRPr lang="en-US" sz="2400" b="1" dirty="0"/>
          </a:p>
          <a:p>
            <a:r>
              <a:rPr lang="en-US" sz="2400" dirty="0">
                <a:latin typeface="Arial"/>
                <a:cs typeface="Arial"/>
                <a:sym typeface="Wingdings" panose="05000000000000000000" pitchFamily="2" charset="2"/>
              </a:rPr>
              <a:t>BLA  </a:t>
            </a:r>
            <a:r>
              <a:rPr lang="en-US" sz="2800" dirty="0"/>
              <a:t>IL = fear </a:t>
            </a:r>
            <a:r>
              <a:rPr lang="en-US" sz="2800" b="1" dirty="0"/>
              <a:t>extinction (fear “off”)</a:t>
            </a:r>
            <a:endParaRPr lang="en-US" sz="2400" dirty="0">
              <a:latin typeface="Arial"/>
              <a:cs typeface="Arial"/>
              <a:sym typeface="Wingdings" panose="05000000000000000000" pitchFamily="2" charset="2"/>
            </a:endParaRPr>
          </a:p>
          <a:p>
            <a:pPr lvl="1"/>
            <a:r>
              <a:rPr lang="en-US" sz="2400" dirty="0">
                <a:latin typeface="Arial"/>
                <a:cs typeface="Arial"/>
                <a:sym typeface="Wingdings" panose="05000000000000000000" pitchFamily="2" charset="2"/>
              </a:rPr>
              <a:t>↑ firing rate during fear extinction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E4AC4-710C-3D4D-90D5-71868D9E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5EF432-5269-3048-8410-4903649A4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 gates fear</a:t>
            </a:r>
          </a:p>
          <a:p>
            <a:pPr lvl="1"/>
            <a:r>
              <a:rPr lang="en-US" dirty="0" err="1"/>
              <a:t>eCBs</a:t>
            </a:r>
            <a:r>
              <a:rPr lang="en-US" dirty="0"/>
              <a:t> in BLA</a:t>
            </a:r>
          </a:p>
          <a:p>
            <a:r>
              <a:rPr lang="en-US" dirty="0"/>
              <a:t>PL / IL activity during opposite states of fear learning</a:t>
            </a:r>
          </a:p>
          <a:p>
            <a:r>
              <a:rPr lang="en-US" dirty="0"/>
              <a:t>Subpopulations of BLA Projection Neurons fire to PL during fear, IL during fear extinction training</a:t>
            </a:r>
          </a:p>
        </p:txBody>
      </p:sp>
    </p:spTree>
    <p:extLst>
      <p:ext uri="{BB962C8B-B14F-4D97-AF65-F5344CB8AC3E}">
        <p14:creationId xmlns:p14="http://schemas.microsoft.com/office/powerpoint/2010/main" val="261276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89D2A-2719-0249-9A59-4A7F50DB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don’t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5DD0D-1CA5-3E4E-BBFC-353A1886E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differences in these BLA projection neurons?</a:t>
            </a:r>
          </a:p>
          <a:p>
            <a:pPr lvl="1"/>
            <a:r>
              <a:rPr lang="en-US" dirty="0"/>
              <a:t>How are they recruited?</a:t>
            </a:r>
          </a:p>
          <a:p>
            <a:r>
              <a:rPr lang="en-US" dirty="0"/>
              <a:t>How are they regulated by BLA interneurons?</a:t>
            </a:r>
          </a:p>
        </p:txBody>
      </p:sp>
    </p:spTree>
    <p:extLst>
      <p:ext uri="{BB962C8B-B14F-4D97-AF65-F5344CB8AC3E}">
        <p14:creationId xmlns:p14="http://schemas.microsoft.com/office/powerpoint/2010/main" val="2451555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lumMod val="85000"/>
                <a:lumOff val="15000"/>
              </a:srgbClr>
            </a:gs>
            <a:gs pos="7000">
              <a:srgbClr val="0070C0">
                <a:lumMod val="76000"/>
                <a:lumOff val="24000"/>
              </a:srgbClr>
            </a:gs>
            <a:gs pos="35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1A1EDA1-6BAC-FC48-9EDA-BA70CDC0F81B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the Cholecystokinin and Endogenous Cannabinoid System in Cued Fear Expression and Extinction Retention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D811497-2557-904F-B704-AEBD3DB65F7A}"/>
              </a:ext>
            </a:extLst>
          </p:cNvPr>
          <p:cNvSpPr txBox="1">
            <a:spLocks/>
          </p:cNvSpPr>
          <p:nvPr/>
        </p:nvSpPr>
        <p:spPr>
          <a:xfrm>
            <a:off x="457200" y="3048000"/>
            <a:ext cx="8001000" cy="307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Bowers M.E., Ressler K.J.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74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89D2A-2719-0249-9A59-4A7F50DB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5DD0D-1CA5-3E4E-BBFC-353A1886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Inability to extinguish fear </a:t>
            </a:r>
            <a:r>
              <a:rPr lang="en-US" dirty="0">
                <a:sym typeface="Wingdings" pitchFamily="2" charset="2"/>
              </a:rPr>
              <a:t>--&gt; fear disorders (e.g. PTSD)</a:t>
            </a: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r>
              <a:rPr lang="en-US" dirty="0"/>
              <a:t>Cb</a:t>
            </a:r>
            <a:r>
              <a:rPr lang="en-US" baseline="-25000" dirty="0"/>
              <a:t>1</a:t>
            </a:r>
            <a:r>
              <a:rPr lang="en-US" dirty="0"/>
              <a:t> Receptor play a role in..</a:t>
            </a:r>
          </a:p>
          <a:p>
            <a:pPr lvl="1"/>
            <a:r>
              <a:rPr lang="en-US" dirty="0"/>
              <a:t>Emotion</a:t>
            </a:r>
          </a:p>
          <a:p>
            <a:pPr lvl="1"/>
            <a:r>
              <a:rPr lang="en-US" dirty="0"/>
              <a:t>Pain</a:t>
            </a:r>
          </a:p>
          <a:p>
            <a:pPr lvl="1"/>
            <a:r>
              <a:rPr lang="en-US" dirty="0"/>
              <a:t>Feeding</a:t>
            </a:r>
          </a:p>
          <a:p>
            <a:pPr lvl="1"/>
            <a:r>
              <a:rPr lang="en-US" dirty="0"/>
              <a:t>Addiction</a:t>
            </a:r>
          </a:p>
          <a:p>
            <a:pPr lvl="1"/>
            <a:r>
              <a:rPr lang="en-US" dirty="0"/>
              <a:t>Anxiety </a:t>
            </a:r>
          </a:p>
          <a:p>
            <a:pPr lvl="1"/>
            <a:r>
              <a:rPr lang="en-US" dirty="0"/>
              <a:t>Memory</a:t>
            </a:r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lumMod val="85000"/>
                <a:lumOff val="15000"/>
              </a:srgbClr>
            </a:gs>
            <a:gs pos="11000">
              <a:srgbClr val="0070C0"/>
            </a:gs>
            <a:gs pos="35000">
              <a:schemeClr val="accent1">
                <a:tint val="44500"/>
                <a:satMod val="160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52B04FE-6A6B-6A4C-A42E-8E2859A3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5836185-3BA2-E947-B4A7-07C663ADC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Cb</a:t>
            </a:r>
            <a:r>
              <a:rPr lang="en-US" sz="3600" baseline="-25000" dirty="0"/>
              <a:t>1</a:t>
            </a:r>
            <a:r>
              <a:rPr lang="en-US" sz="3600" dirty="0"/>
              <a:t> KO &amp; systemic antagonism 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within-session extinction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cued fear</a:t>
            </a: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(short term extinction learning)</a:t>
            </a:r>
          </a:p>
          <a:p>
            <a:pPr lvl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3200" b="1" dirty="0">
                <a:cs typeface="Times New Roman" panose="02020603050405020304" pitchFamily="18" charset="0"/>
              </a:rPr>
              <a:t> Freezing </a:t>
            </a:r>
          </a:p>
          <a:p>
            <a:pPr lvl="1"/>
            <a:endParaRPr lang="en-US" sz="3200" dirty="0">
              <a:cs typeface="Times New Roman" panose="02020603050405020304" pitchFamily="18" charset="0"/>
            </a:endParaRPr>
          </a:p>
          <a:p>
            <a:r>
              <a:rPr lang="en-US" sz="3600" dirty="0">
                <a:cs typeface="Times New Roman" panose="02020603050405020304" pitchFamily="18" charset="0"/>
              </a:rPr>
              <a:t>After extinction training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in 2-AG and AEA in BLA</a:t>
            </a:r>
            <a:endParaRPr lang="en-US" sz="3200" dirty="0">
              <a:cs typeface="Times New Roman" panose="02020603050405020304" pitchFamily="18" charset="0"/>
            </a:endParaRP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F2739-CD1E-1A4F-A6A1-AFD3BA37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-228600"/>
            <a:ext cx="8229600" cy="1143000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C5C61-C0D2-774A-83A7-81DEA369E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09" y="914400"/>
            <a:ext cx="8229600" cy="4525963"/>
          </a:xfrm>
        </p:spPr>
        <p:txBody>
          <a:bodyPr/>
          <a:lstStyle/>
          <a:p>
            <a:r>
              <a:rPr lang="en-US" dirty="0"/>
              <a:t>HPA-axis activation</a:t>
            </a:r>
          </a:p>
          <a:p>
            <a:pPr lvl="1"/>
            <a:r>
              <a:rPr lang="en-US" dirty="0"/>
              <a:t>Stress hormone secretion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1028" name="Picture 4" descr="https://www.researchgate.net/profile/Alexander_Kusnecov/publication/258041427/figure/fig2/AS:216375625818115@1428599377495/Feed-forward-effects-of-OFQ-N-on-the-hypothalamic-pituitary-adrenal-HPA-axis-response_W640.jpg">
            <a:extLst>
              <a:ext uri="{FF2B5EF4-FFF2-40B4-BE49-F238E27FC236}">
                <a16:creationId xmlns:a16="http://schemas.microsoft.com/office/drawing/2014/main" xmlns="" id="{3156F7A1-8C73-004C-B134-ECFFD943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232650" cy="45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62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cck receptor">
            <a:extLst>
              <a:ext uri="{FF2B5EF4-FFF2-40B4-BE49-F238E27FC236}">
                <a16:creationId xmlns:a16="http://schemas.microsoft.com/office/drawing/2014/main" xmlns="" id="{1270B1DC-8235-A549-9F7D-0F9EDF7CA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7" b="41510"/>
          <a:stretch/>
        </p:blipFill>
        <p:spPr bwMode="auto">
          <a:xfrm>
            <a:off x="3792794" y="1447800"/>
            <a:ext cx="535120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5836185-3BA2-E947-B4A7-07C663AD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14177"/>
            <a:ext cx="8229600" cy="4525963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Cb1 highly localized with CCK in the BLA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mRNA + protein level</a:t>
            </a:r>
          </a:p>
          <a:p>
            <a:pPr lvl="1"/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2 CCK Receptors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CCK</a:t>
            </a:r>
            <a:r>
              <a:rPr lang="en-US" baseline="-25000" dirty="0">
                <a:cs typeface="Times New Roman" panose="02020603050405020304" pitchFamily="18" charset="0"/>
              </a:rPr>
              <a:t>A </a:t>
            </a:r>
            <a:r>
              <a:rPr lang="en-US" dirty="0">
                <a:cs typeface="Times New Roman" panose="02020603050405020304" pitchFamily="18" charset="0"/>
              </a:rPr>
              <a:t>(CCK</a:t>
            </a:r>
            <a:r>
              <a:rPr lang="en-US" baseline="-25000" dirty="0">
                <a:cs typeface="Times New Roman" panose="02020603050405020304" pitchFamily="18" charset="0"/>
              </a:rPr>
              <a:t>1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endParaRPr lang="en-US" baseline="-25000" dirty="0"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cs typeface="Times New Roman" panose="02020603050405020304" pitchFamily="18" charset="0"/>
              </a:rPr>
              <a:t>CCK</a:t>
            </a:r>
            <a:r>
              <a:rPr lang="en-US" b="1" baseline="-25000" dirty="0">
                <a:cs typeface="Times New Roman" panose="02020603050405020304" pitchFamily="18" charset="0"/>
              </a:rPr>
              <a:t>B </a:t>
            </a:r>
            <a:r>
              <a:rPr lang="en-US" b="1" dirty="0">
                <a:cs typeface="Times New Roman" panose="02020603050405020304" pitchFamily="18" charset="0"/>
              </a:rPr>
              <a:t>(CCK</a:t>
            </a:r>
            <a:r>
              <a:rPr lang="en-US" b="1" baseline="-25000" dirty="0">
                <a:cs typeface="Times New Roman" panose="02020603050405020304" pitchFamily="18" charset="0"/>
              </a:rPr>
              <a:t>2</a:t>
            </a:r>
            <a:r>
              <a:rPr lang="en-US" b="1" dirty="0">
                <a:cs typeface="Times New Roman" panose="02020603050405020304" pitchFamily="18" charset="0"/>
              </a:rPr>
              <a:t>) = </a:t>
            </a:r>
            <a:r>
              <a:rPr lang="en-US" b="1" dirty="0" err="1">
                <a:cs typeface="Times New Roman" panose="02020603050405020304" pitchFamily="18" charset="0"/>
              </a:rPr>
              <a:t>G</a:t>
            </a:r>
            <a:r>
              <a:rPr lang="en-US" b="1" baseline="-25000" dirty="0" err="1">
                <a:cs typeface="Times New Roman" panose="02020603050405020304" pitchFamily="18" charset="0"/>
              </a:rPr>
              <a:t>q</a:t>
            </a:r>
            <a:endParaRPr lang="en-US" b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4F21C5-1A2D-6B4D-AF01-10236E067D3A}"/>
              </a:ext>
            </a:extLst>
          </p:cNvPr>
          <p:cNvSpPr txBox="1"/>
          <p:nvPr/>
        </p:nvSpPr>
        <p:spPr>
          <a:xfrm>
            <a:off x="152400" y="5032741"/>
            <a:ext cx="48290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Role in fear/anxiety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Elicit panic attack in humans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Elevates anxiety &amp; cued fear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expression ‘in rats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6482224-00B5-5941-8256-C28586FE9180}"/>
              </a:ext>
            </a:extLst>
          </p:cNvPr>
          <p:cNvCxnSpPr>
            <a:cxnSpLocks/>
          </p:cNvCxnSpPr>
          <p:nvPr/>
        </p:nvCxnSpPr>
        <p:spPr>
          <a:xfrm flipH="1">
            <a:off x="1104900" y="3535695"/>
            <a:ext cx="304800" cy="14513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89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200B6-FAFA-5C49-B623-D9CD2A80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Intro.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0ECA7F-BFBA-9D4D-862A-4AB0BFD9D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err="1"/>
              <a:t>eCBs</a:t>
            </a:r>
            <a:r>
              <a:rPr lang="en-US" dirty="0"/>
              <a:t> &amp; CCK appear to play opposite roles in fear responses</a:t>
            </a:r>
          </a:p>
          <a:p>
            <a:endParaRPr lang="en-US" dirty="0"/>
          </a:p>
          <a:p>
            <a:r>
              <a:rPr lang="en-US" dirty="0"/>
              <a:t>CCK → CCK</a:t>
            </a:r>
            <a:r>
              <a:rPr lang="en-US" baseline="-25000" dirty="0"/>
              <a:t>B </a:t>
            </a:r>
            <a:r>
              <a:rPr lang="en-US" dirty="0">
                <a:sym typeface="Wingdings" pitchFamily="2" charset="2"/>
              </a:rPr>
              <a:t>= ↑ panic attacks (humans)</a:t>
            </a:r>
          </a:p>
          <a:p>
            <a:pPr marL="1828800" lvl="4" indent="0">
              <a:buNone/>
            </a:pPr>
            <a:r>
              <a:rPr lang="en-US" sz="3200" dirty="0">
                <a:sym typeface="Wingdings" pitchFamily="2" charset="2"/>
              </a:rPr>
              <a:t>         ↑ cued fear expression (rodent)</a:t>
            </a:r>
          </a:p>
          <a:p>
            <a:pPr marL="114300" indent="0">
              <a:buNone/>
            </a:pPr>
            <a:endParaRPr lang="en-US" dirty="0">
              <a:sym typeface="Wingdings" pitchFamily="2" charset="2"/>
            </a:endParaRPr>
          </a:p>
          <a:p>
            <a:pPr marL="117475" indent="-3175"/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eCBs</a:t>
            </a:r>
            <a:r>
              <a:rPr lang="en-US" dirty="0">
                <a:sym typeface="Wingdings" pitchFamily="2" charset="2"/>
              </a:rPr>
              <a:t>  Cb</a:t>
            </a:r>
            <a:r>
              <a:rPr lang="en-US" baseline="-25000" dirty="0">
                <a:sym typeface="Wingdings" pitchFamily="2" charset="2"/>
              </a:rPr>
              <a:t>1 </a:t>
            </a:r>
            <a:r>
              <a:rPr lang="en-US" dirty="0">
                <a:sym typeface="Wingdings" pitchFamily="2" charset="2"/>
              </a:rPr>
              <a:t>= ↑ Extinction of cued fear &amp;				  fear-potentiated startle</a:t>
            </a:r>
          </a:p>
          <a:p>
            <a:pPr marL="114300" indent="0">
              <a:buNone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4140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D6B01-178B-9547-88D8-FE37C8B4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1230A1-6220-0149-9CE1-A72C24CB5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Activate Cb</a:t>
            </a:r>
            <a:r>
              <a:rPr lang="en-US" baseline="-25000" dirty="0"/>
              <a:t>1</a:t>
            </a:r>
            <a:r>
              <a:rPr lang="en-US" dirty="0"/>
              <a:t> during fear extinction</a:t>
            </a:r>
          </a:p>
          <a:p>
            <a:pPr lvl="1"/>
            <a:r>
              <a:rPr lang="en-US" dirty="0"/>
              <a:t>↓ probability of CCK from GABA neurons</a:t>
            </a:r>
          </a:p>
          <a:p>
            <a:pPr lvl="1"/>
            <a:r>
              <a:rPr lang="en-US" dirty="0"/>
              <a:t>Prevent fear circuitry activated by CCK</a:t>
            </a:r>
            <a:r>
              <a:rPr lang="en-US" baseline="-25000" dirty="0"/>
              <a:t>B</a:t>
            </a:r>
          </a:p>
          <a:p>
            <a:r>
              <a:rPr lang="en-US" dirty="0"/>
              <a:t>CCK</a:t>
            </a:r>
            <a:r>
              <a:rPr lang="en-US" baseline="-25000" dirty="0"/>
              <a:t>B </a:t>
            </a:r>
            <a:r>
              <a:rPr lang="en-US" dirty="0"/>
              <a:t>Knockout (KO) mice</a:t>
            </a:r>
          </a:p>
          <a:p>
            <a:pPr lvl="1"/>
            <a:r>
              <a:rPr lang="en-US" dirty="0"/>
              <a:t>↑ cued fear extinction</a:t>
            </a:r>
          </a:p>
          <a:p>
            <a:r>
              <a:rPr lang="en-US" dirty="0"/>
              <a:t>Cb</a:t>
            </a:r>
            <a:r>
              <a:rPr lang="en-US" baseline="-25000" dirty="0"/>
              <a:t>1</a:t>
            </a:r>
            <a:r>
              <a:rPr lang="en-US" dirty="0"/>
              <a:t> antagonism will not block extinction in KO mice, but it will in Wildtype (WT) mice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baseline="-25000" dirty="0"/>
          </a:p>
          <a:p>
            <a:pPr lvl="1"/>
            <a:endParaRPr lang="en-US" baseline="-25000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287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B9333-C961-234C-BB90-9F9C215C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91F16F-1886-C740-8598-C3BD23ABE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Adult Male (8-12 weeks old) housed  in animal colony (24 ºC) </a:t>
            </a:r>
          </a:p>
          <a:p>
            <a:pPr lvl="1"/>
            <a:r>
              <a:rPr lang="en-US" dirty="0"/>
              <a:t>C57BL/6J mice</a:t>
            </a:r>
          </a:p>
          <a:p>
            <a:pPr lvl="1"/>
            <a:r>
              <a:rPr lang="en-US" dirty="0"/>
              <a:t>129-</a:t>
            </a:r>
            <a:r>
              <a:rPr lang="en-US" i="1" dirty="0"/>
              <a:t>Cckbr</a:t>
            </a:r>
            <a:r>
              <a:rPr lang="en-US" i="1" baseline="30000" dirty="0"/>
              <a:t>tm1Kpn</a:t>
            </a:r>
            <a:r>
              <a:rPr lang="en-US" i="1" dirty="0"/>
              <a:t>/J </a:t>
            </a:r>
          </a:p>
          <a:p>
            <a:pPr lvl="1"/>
            <a:endParaRPr lang="en-US" i="1" dirty="0"/>
          </a:p>
        </p:txBody>
      </p:sp>
      <p:pic>
        <p:nvPicPr>
          <p:cNvPr id="24580" name="Picture 4" descr="Image result for blk 6 mouse">
            <a:extLst>
              <a:ext uri="{FF2B5EF4-FFF2-40B4-BE49-F238E27FC236}">
                <a16:creationId xmlns:a16="http://schemas.microsoft.com/office/drawing/2014/main" xmlns="" id="{D6ECC958-8DE9-884D-ADF6-43186A63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013200"/>
            <a:ext cx="5791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69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CA7F0-9899-8040-95BD-AC7CBC70B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04800"/>
            <a:ext cx="8229600" cy="11430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93DF8E-AB74-4A47-AAC9-FEB3057D3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741" y="152400"/>
            <a:ext cx="9144000" cy="6858000"/>
          </a:xfrm>
        </p:spPr>
        <p:txBody>
          <a:bodyPr>
            <a:normAutofit/>
          </a:bodyPr>
          <a:lstStyle/>
          <a:p>
            <a:r>
              <a:rPr lang="en-US" dirty="0"/>
              <a:t>All behavior performed in light cycle?</a:t>
            </a:r>
          </a:p>
          <a:p>
            <a:pPr lvl="1"/>
            <a:r>
              <a:rPr lang="en-US" dirty="0"/>
              <a:t>handled once per day; 2 days</a:t>
            </a:r>
          </a:p>
          <a:p>
            <a:r>
              <a:rPr lang="en-US" dirty="0"/>
              <a:t>Separate cohorts of animals for each </a:t>
            </a:r>
          </a:p>
          <a:p>
            <a:pPr marL="0" indent="0">
              <a:buNone/>
            </a:pPr>
            <a:r>
              <a:rPr lang="en-US" dirty="0"/>
              <a:t>    behavior measure</a:t>
            </a:r>
          </a:p>
          <a:p>
            <a:pPr lvl="1"/>
            <a:r>
              <a:rPr lang="en-US" dirty="0"/>
              <a:t>Elevated Plus Maze</a:t>
            </a:r>
          </a:p>
          <a:p>
            <a:pPr lvl="1"/>
            <a:r>
              <a:rPr lang="en-US" dirty="0"/>
              <a:t>Open-Field Test</a:t>
            </a:r>
          </a:p>
          <a:p>
            <a:pPr lvl="1"/>
            <a:r>
              <a:rPr lang="en-US" dirty="0"/>
              <a:t>Shock Reactivity</a:t>
            </a:r>
          </a:p>
          <a:p>
            <a:pPr lvl="1"/>
            <a:r>
              <a:rPr lang="en-US" dirty="0"/>
              <a:t>Associative fear conditioning / extinction</a:t>
            </a:r>
          </a:p>
          <a:p>
            <a:r>
              <a:rPr lang="en-US" dirty="0"/>
              <a:t>Separate cohort of C57BL/6J mice use to test URB597 on anxiety &amp; fear behavior </a:t>
            </a:r>
          </a:p>
          <a:p>
            <a:pPr lvl="1"/>
            <a:r>
              <a:rPr lang="en-US" dirty="0"/>
              <a:t>Open field test</a:t>
            </a:r>
          </a:p>
          <a:p>
            <a:pPr lvl="1"/>
            <a:r>
              <a:rPr lang="en-US" dirty="0"/>
              <a:t>Cued fear extinction test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D88FE-8A63-D549-9FC4-EA5CA696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-228600"/>
            <a:ext cx="8229600" cy="11430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1DFB4E-395B-B04A-97E8-7A0BB0F2C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" y="2590800"/>
            <a:ext cx="8991600" cy="6548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Associative fear conditioning / extinction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Cb</a:t>
            </a:r>
            <a:r>
              <a:rPr lang="en-US" b="1" baseline="-25000" dirty="0">
                <a:solidFill>
                  <a:srgbClr val="FF0000"/>
                </a:solidFill>
              </a:rPr>
              <a:t>1 </a:t>
            </a:r>
            <a:r>
              <a:rPr lang="en-US" b="1" dirty="0">
                <a:solidFill>
                  <a:srgbClr val="FF0000"/>
                </a:solidFill>
              </a:rPr>
              <a:t>Antagonist = SR141716 (ip)</a:t>
            </a:r>
          </a:p>
          <a:p>
            <a:pPr lvl="1"/>
            <a:r>
              <a:rPr lang="en-US" dirty="0"/>
              <a:t>3 mg/kg </a:t>
            </a:r>
          </a:p>
          <a:p>
            <a:pPr lvl="1"/>
            <a:r>
              <a:rPr lang="en-US" dirty="0"/>
              <a:t>20 min before extinction training</a:t>
            </a:r>
          </a:p>
          <a:p>
            <a:r>
              <a:rPr lang="en-US" b="1" dirty="0">
                <a:solidFill>
                  <a:srgbClr val="00B050"/>
                </a:solidFill>
              </a:rPr>
              <a:t>FAAH Inhibitor = URB597 (ip)</a:t>
            </a:r>
          </a:p>
          <a:p>
            <a:pPr lvl="1"/>
            <a:r>
              <a:rPr lang="en-US" dirty="0"/>
              <a:t>0.1, 0.3, 1 mg/kg </a:t>
            </a:r>
          </a:p>
          <a:p>
            <a:pPr lvl="1"/>
            <a:r>
              <a:rPr lang="en-US" dirty="0"/>
              <a:t>30 min before extinction training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8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351C3C-3275-C349-A41D-1EE7F3FB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Fear conditioning (drug treatments)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EA40B1AE-5019-1843-A9D5-30AF182A8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23072"/>
              </p:ext>
            </p:extLst>
          </p:nvPr>
        </p:nvGraphicFramePr>
        <p:xfrm>
          <a:off x="0" y="1397000"/>
          <a:ext cx="9067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BE905B-EB0E-2848-BC5C-5E35CEEEB641}"/>
              </a:ext>
            </a:extLst>
          </p:cNvPr>
          <p:cNvSpPr txBox="1"/>
          <p:nvPr/>
        </p:nvSpPr>
        <p:spPr>
          <a:xfrm>
            <a:off x="609600" y="2187617"/>
            <a:ext cx="77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Day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E2BE4A-649E-B74B-B4BF-A80F31A6BD24}"/>
              </a:ext>
            </a:extLst>
          </p:cNvPr>
          <p:cNvSpPr txBox="1"/>
          <p:nvPr/>
        </p:nvSpPr>
        <p:spPr>
          <a:xfrm>
            <a:off x="2349750" y="2198128"/>
            <a:ext cx="77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Day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A22F7F-9725-064C-BF0E-568F59D48B68}"/>
              </a:ext>
            </a:extLst>
          </p:cNvPr>
          <p:cNvSpPr txBox="1"/>
          <p:nvPr/>
        </p:nvSpPr>
        <p:spPr>
          <a:xfrm>
            <a:off x="159026" y="6082748"/>
            <a:ext cx="4221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– 30 sec tone, 6kHz, 75-80 dB</a:t>
            </a:r>
          </a:p>
          <a:p>
            <a:r>
              <a:rPr lang="en-US" dirty="0"/>
              <a:t>US – shock at end of tone (500 </a:t>
            </a:r>
            <a:r>
              <a:rPr lang="en-US" dirty="0" err="1"/>
              <a:t>ms</a:t>
            </a:r>
            <a:r>
              <a:rPr lang="en-US" dirty="0"/>
              <a:t>, 1.0 mA)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8E02C8-52D5-044C-971F-83FC8603A48B}"/>
              </a:ext>
            </a:extLst>
          </p:cNvPr>
          <p:cNvSpPr txBox="1"/>
          <p:nvPr/>
        </p:nvSpPr>
        <p:spPr>
          <a:xfrm>
            <a:off x="3428886" y="3565167"/>
            <a:ext cx="78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3 days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1B40AC-E1DD-ED43-A388-8C8E35F47ABF}"/>
              </a:ext>
            </a:extLst>
          </p:cNvPr>
          <p:cNvSpPr txBox="1"/>
          <p:nvPr/>
        </p:nvSpPr>
        <p:spPr>
          <a:xfrm>
            <a:off x="4351320" y="2139890"/>
            <a:ext cx="77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Day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310D3B-2DB9-4E44-890D-ECAC9F1E3B26}"/>
              </a:ext>
            </a:extLst>
          </p:cNvPr>
          <p:cNvSpPr txBox="1"/>
          <p:nvPr/>
        </p:nvSpPr>
        <p:spPr>
          <a:xfrm>
            <a:off x="6108035" y="2198128"/>
            <a:ext cx="77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Day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BD58C9-90E8-8141-A778-788E588A1F15}"/>
              </a:ext>
            </a:extLst>
          </p:cNvPr>
          <p:cNvSpPr txBox="1"/>
          <p:nvPr/>
        </p:nvSpPr>
        <p:spPr>
          <a:xfrm>
            <a:off x="7969965" y="2187617"/>
            <a:ext cx="77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Day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FB13F8-2E37-6E40-A582-E3F80780B392}"/>
              </a:ext>
            </a:extLst>
          </p:cNvPr>
          <p:cNvSpPr txBox="1"/>
          <p:nvPr/>
        </p:nvSpPr>
        <p:spPr>
          <a:xfrm>
            <a:off x="635670" y="4137919"/>
            <a:ext cx="279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Fear conditioning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E813F1-EAA6-F944-8D83-094676DB50DC}"/>
              </a:ext>
            </a:extLst>
          </p:cNvPr>
          <p:cNvSpPr txBox="1"/>
          <p:nvPr/>
        </p:nvSpPr>
        <p:spPr>
          <a:xfrm>
            <a:off x="5479369" y="4184086"/>
            <a:ext cx="203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Fear expression</a:t>
            </a:r>
          </a:p>
          <a:p>
            <a:r>
              <a:rPr lang="en-US" dirty="0"/>
              <a:t> w/ drug treatment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08B2DA-0CF8-6840-A4A7-C401742D6796}"/>
              </a:ext>
            </a:extLst>
          </p:cNvPr>
          <p:cNvSpPr txBox="1"/>
          <p:nvPr/>
        </p:nvSpPr>
        <p:spPr>
          <a:xfrm>
            <a:off x="3982615" y="4160895"/>
            <a:ext cx="1516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Fear</a:t>
            </a:r>
          </a:p>
          <a:p>
            <a:r>
              <a:rPr lang="en-US" dirty="0"/>
              <a:t> consolidation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F7CB22-3A78-2B42-B74B-7BF10FFB7DE6}"/>
              </a:ext>
            </a:extLst>
          </p:cNvPr>
          <p:cNvSpPr txBox="1"/>
          <p:nvPr/>
        </p:nvSpPr>
        <p:spPr>
          <a:xfrm>
            <a:off x="7562862" y="4167521"/>
            <a:ext cx="158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Fear extinction</a:t>
            </a:r>
          </a:p>
          <a:p>
            <a:r>
              <a:rPr lang="en-US" dirty="0"/>
              <a:t> consolidation</a:t>
            </a:r>
          </a:p>
        </p:txBody>
      </p:sp>
    </p:spTree>
    <p:extLst>
      <p:ext uri="{BB962C8B-B14F-4D97-AF65-F5344CB8AC3E}">
        <p14:creationId xmlns:p14="http://schemas.microsoft.com/office/powerpoint/2010/main" val="1745125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C49255D7-EB7A-CC48-890B-E14614430B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140405"/>
              </p:ext>
            </p:extLst>
          </p:nvPr>
        </p:nvGraphicFramePr>
        <p:xfrm>
          <a:off x="0" y="1397000"/>
          <a:ext cx="9067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D7C5B5F6-B4F6-0F40-860A-8CCEBEAF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Fear conditioning (CCKB KO)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63B177-BA3C-2148-83E3-20DA3DA78556}"/>
              </a:ext>
            </a:extLst>
          </p:cNvPr>
          <p:cNvSpPr txBox="1"/>
          <p:nvPr/>
        </p:nvSpPr>
        <p:spPr>
          <a:xfrm>
            <a:off x="159026" y="5867400"/>
            <a:ext cx="7121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– 30 sec tone, 6kHz, 75-80 dB</a:t>
            </a:r>
          </a:p>
          <a:p>
            <a:r>
              <a:rPr lang="en-US" dirty="0"/>
              <a:t>US – shock at end of tone (500 </a:t>
            </a:r>
            <a:r>
              <a:rPr lang="en-US" dirty="0" err="1"/>
              <a:t>ms</a:t>
            </a:r>
            <a:r>
              <a:rPr lang="en-US" dirty="0"/>
              <a:t>, 1.0 mA)</a:t>
            </a:r>
          </a:p>
          <a:p>
            <a:r>
              <a:rPr lang="en-US" dirty="0"/>
              <a:t>** 129S1 mice increase freezing during FC, extinction and extinction recall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1D6388-A5AA-8C4E-A577-75519BB7B8D6}"/>
              </a:ext>
            </a:extLst>
          </p:cNvPr>
          <p:cNvSpPr txBox="1"/>
          <p:nvPr/>
        </p:nvSpPr>
        <p:spPr>
          <a:xfrm>
            <a:off x="1828800" y="3581400"/>
            <a:ext cx="78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3 days</a:t>
            </a:r>
          </a:p>
        </p:txBody>
      </p:sp>
    </p:spTree>
    <p:extLst>
      <p:ext uri="{BB962C8B-B14F-4D97-AF65-F5344CB8AC3E}">
        <p14:creationId xmlns:p14="http://schemas.microsoft.com/office/powerpoint/2010/main" val="1126492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3C7E9F-274C-A043-9525-CF5BD568F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Cb</a:t>
            </a:r>
            <a:r>
              <a:rPr lang="en-US" baseline="-25000" dirty="0">
                <a:solidFill>
                  <a:srgbClr val="FF0000"/>
                </a:solidFill>
              </a:rPr>
              <a:t>1 </a:t>
            </a:r>
            <a:r>
              <a:rPr lang="en-US" dirty="0">
                <a:solidFill>
                  <a:srgbClr val="FF0000"/>
                </a:solidFill>
              </a:rPr>
              <a:t>Antagonist = SR141716A</a:t>
            </a:r>
          </a:p>
          <a:p>
            <a:r>
              <a:rPr lang="en-US" dirty="0">
                <a:solidFill>
                  <a:srgbClr val="00B050"/>
                </a:solidFill>
              </a:rPr>
              <a:t>FAAH Inhibitor = URB597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EF096A-8019-FC40-A162-01E5C918B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" y="0"/>
            <a:ext cx="9067801" cy="4582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7A94D0-24F9-654C-9D48-9727CE90C900}"/>
              </a:ext>
            </a:extLst>
          </p:cNvPr>
          <p:cNvSpPr/>
          <p:nvPr/>
        </p:nvSpPr>
        <p:spPr>
          <a:xfrm>
            <a:off x="45615" y="4800600"/>
            <a:ext cx="67449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Cb</a:t>
            </a:r>
            <a:r>
              <a:rPr lang="en-US" sz="2400" b="1" u="sng" baseline="-25000" dirty="0">
                <a:solidFill>
                  <a:srgbClr val="FF0000"/>
                </a:solidFill>
              </a:rPr>
              <a:t>1</a:t>
            </a:r>
            <a:r>
              <a:rPr lang="en-US" sz="2400" b="1" u="sng" dirty="0">
                <a:solidFill>
                  <a:srgbClr val="FF0000"/>
                </a:solidFill>
              </a:rPr>
              <a:t> Antagonist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freezing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400" dirty="0">
                <a:solidFill>
                  <a:srgbClr val="FF0000"/>
                </a:solidFill>
              </a:rPr>
              <a:t> extinction consolidation (24 </a:t>
            </a:r>
            <a:r>
              <a:rPr lang="en-US" sz="2400" dirty="0" err="1">
                <a:solidFill>
                  <a:srgbClr val="FF0000"/>
                </a:solidFill>
              </a:rPr>
              <a:t>hrs</a:t>
            </a:r>
            <a:r>
              <a:rPr lang="en-US" sz="2400" dirty="0">
                <a:solidFill>
                  <a:srgbClr val="FF0000"/>
                </a:solidFill>
              </a:rPr>
              <a:t> after administration)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35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1C1FF0-A3F5-944F-A735-05EE31918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8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88A3EF-EBC6-5241-9675-A635EEB6C64C}"/>
              </a:ext>
            </a:extLst>
          </p:cNvPr>
          <p:cNvSpPr/>
          <p:nvPr/>
        </p:nvSpPr>
        <p:spPr>
          <a:xfrm>
            <a:off x="0" y="5257800"/>
            <a:ext cx="3311869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FAAH Inhibitor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 </a:t>
            </a:r>
            <a:r>
              <a:rPr lang="en-US" sz="2800" dirty="0"/>
              <a:t>freezing (1 mg/kg)</a:t>
            </a:r>
          </a:p>
          <a:p>
            <a:endParaRPr lang="en-US" sz="2800" dirty="0">
              <a:solidFill>
                <a:srgbClr val="00B050"/>
              </a:solidFill>
            </a:endParaRPr>
          </a:p>
          <a:p>
            <a:endParaRPr lang="en-US" sz="2800" dirty="0">
              <a:solidFill>
                <a:srgbClr val="00B050"/>
              </a:solidFill>
            </a:endParaRPr>
          </a:p>
          <a:p>
            <a:endParaRPr lang="en-US" sz="28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= adaptive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is conserved</a:t>
            </a:r>
          </a:p>
          <a:p>
            <a:pPr lvl="1"/>
            <a:r>
              <a:rPr lang="en-US" dirty="0"/>
              <a:t>Ensures survival 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Attention </a:t>
            </a:r>
          </a:p>
          <a:p>
            <a:pPr lvl="1"/>
            <a:r>
              <a:rPr lang="en-US" dirty="0"/>
              <a:t>Memory </a:t>
            </a:r>
          </a:p>
          <a:p>
            <a:pPr lvl="1"/>
            <a:endParaRPr lang="en-US" dirty="0"/>
          </a:p>
          <a:p>
            <a:r>
              <a:rPr lang="en-US" dirty="0"/>
              <a:t>However…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14" descr="Image result for hot stove hand">
            <a:hlinkClick r:id="rId2"/>
            <a:extLst>
              <a:ext uri="{FF2B5EF4-FFF2-40B4-BE49-F238E27FC236}">
                <a16:creationId xmlns:a16="http://schemas.microsoft.com/office/drawing/2014/main" xmlns="" id="{809750BA-52C3-6845-8509-F42796E4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25" y="4521060"/>
            <a:ext cx="3794575" cy="23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76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npp2014225f2.jpg">
            <a:extLst>
              <a:ext uri="{FF2B5EF4-FFF2-40B4-BE49-F238E27FC236}">
                <a16:creationId xmlns:a16="http://schemas.microsoft.com/office/drawing/2014/main" xmlns="" id="{71A08EE0-0EE5-764B-8632-6035BF3E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993389" cy="48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B1DC7E-8499-B64B-85B7-DFCB7CBFE7A0}"/>
              </a:ext>
            </a:extLst>
          </p:cNvPr>
          <p:cNvSpPr txBox="1"/>
          <p:nvPr/>
        </p:nvSpPr>
        <p:spPr>
          <a:xfrm>
            <a:off x="6018373" y="1905000"/>
            <a:ext cx="31529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B050"/>
                </a:solidFill>
              </a:rPr>
              <a:t>CCKBR</a:t>
            </a:r>
            <a:r>
              <a:rPr lang="en-US" sz="2400" b="1" u="sng" dirty="0"/>
              <a:t> </a:t>
            </a:r>
            <a:r>
              <a:rPr lang="en-US" sz="2400" u="sng" dirty="0"/>
              <a:t>KO no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Shock reactivity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Open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Elevated plus maze </a:t>
            </a:r>
          </a:p>
        </p:txBody>
      </p:sp>
    </p:spTree>
    <p:extLst>
      <p:ext uri="{BB962C8B-B14F-4D97-AF65-F5344CB8AC3E}">
        <p14:creationId xmlns:p14="http://schemas.microsoft.com/office/powerpoint/2010/main" val="1723206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ternal file that holds a picture, illustration, etc.&#10;Object name is npp2014225f3.jpg">
            <a:extLst>
              <a:ext uri="{FF2B5EF4-FFF2-40B4-BE49-F238E27FC236}">
                <a16:creationId xmlns:a16="http://schemas.microsoft.com/office/drawing/2014/main" xmlns="" id="{D607FC11-460F-8A4F-920E-62AC80B2D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 bwMode="auto">
          <a:xfrm>
            <a:off x="0" y="0"/>
            <a:ext cx="420587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 external file that holds a picture, illustration, etc.&#10;Object name is npp2014225f3.jpg">
            <a:extLst>
              <a:ext uri="{FF2B5EF4-FFF2-40B4-BE49-F238E27FC236}">
                <a16:creationId xmlns:a16="http://schemas.microsoft.com/office/drawing/2014/main" xmlns="" id="{76BBEBA5-DC23-1348-9AE2-7A8ADE03D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0" b="-335"/>
          <a:stretch/>
        </p:blipFill>
        <p:spPr bwMode="auto">
          <a:xfrm>
            <a:off x="4449233" y="2667000"/>
            <a:ext cx="417233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n external file that holds a picture, illustration, etc.&#10;Object name is npp2014225f3.jpg">
            <a:extLst>
              <a:ext uri="{FF2B5EF4-FFF2-40B4-BE49-F238E27FC236}">
                <a16:creationId xmlns:a16="http://schemas.microsoft.com/office/drawing/2014/main" xmlns="" id="{C5196B8D-FA73-7346-99CE-1A81E0CFE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60338" r="-79" b="11866"/>
          <a:stretch/>
        </p:blipFill>
        <p:spPr bwMode="auto">
          <a:xfrm>
            <a:off x="4495800" y="0"/>
            <a:ext cx="4135539" cy="26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55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AF675-2113-C74B-BF26-C3DFFDED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074" name="Picture 2" descr="An external file that holds a picture, illustration, etc.&#10;Object name is npp2014225f4.jpg">
            <a:extLst>
              <a:ext uri="{FF2B5EF4-FFF2-40B4-BE49-F238E27FC236}">
                <a16:creationId xmlns:a16="http://schemas.microsoft.com/office/drawing/2014/main" xmlns="" id="{090E78D6-13F8-5743-87BA-9E2ADB9E3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4"/>
          <a:stretch/>
        </p:blipFill>
        <p:spPr bwMode="auto">
          <a:xfrm>
            <a:off x="-2458" y="0"/>
            <a:ext cx="488779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 external file that holds a picture, illustration, etc.&#10;Object name is npp2014225f4.jpg">
            <a:extLst>
              <a:ext uri="{FF2B5EF4-FFF2-40B4-BE49-F238E27FC236}">
                <a16:creationId xmlns:a16="http://schemas.microsoft.com/office/drawing/2014/main" xmlns="" id="{5F792AA7-B263-E94C-90F1-D31192DB2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" t="45878" r="311" b="58"/>
          <a:stretch/>
        </p:blipFill>
        <p:spPr bwMode="auto">
          <a:xfrm>
            <a:off x="4885338" y="-1"/>
            <a:ext cx="4339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785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ternal file that holds a picture, illustration, etc.&#10;Object name is npp2014225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83"/>
            <a:ext cx="6019800" cy="68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1295400"/>
            <a:ext cx="3505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Cb1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ym typeface="Wingdings" panose="05000000000000000000" pitchFamily="2" charset="2"/>
              </a:rPr>
              <a:t>LA, BLA, </a:t>
            </a:r>
            <a:r>
              <a:rPr lang="en-US" sz="2400" b="1" dirty="0">
                <a:sym typeface="Wingdings" panose="05000000000000000000" pitchFamily="2" charset="2"/>
              </a:rPr>
              <a:t>not </a:t>
            </a:r>
            <a:r>
              <a:rPr lang="en-US" sz="2400" b="1" dirty="0" err="1">
                <a:sym typeface="Wingdings" panose="05000000000000000000" pitchFamily="2" charset="2"/>
              </a:rPr>
              <a:t>CeA</a:t>
            </a:r>
            <a:endParaRPr lang="en-US" sz="2400" b="1" dirty="0">
              <a:sym typeface="Wingdings" panose="05000000000000000000" pitchFamily="2" charset="2"/>
            </a:endParaRPr>
          </a:p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Cb1  </a:t>
            </a:r>
            <a:r>
              <a:rPr lang="en-US" sz="2400" dirty="0">
                <a:sym typeface="Wingdings" panose="05000000000000000000" pitchFamily="2" charset="2"/>
              </a:rPr>
              <a:t>fibers in BLA</a:t>
            </a:r>
            <a:endParaRPr lang="en-US" sz="2400" dirty="0"/>
          </a:p>
          <a:p>
            <a:r>
              <a:rPr lang="en-US" sz="2400" dirty="0">
                <a:solidFill>
                  <a:srgbClr val="00B050"/>
                </a:solidFill>
              </a:rPr>
              <a:t>C</a:t>
            </a:r>
            <a:r>
              <a:rPr lang="en-US" sz="2400" b="1" dirty="0">
                <a:solidFill>
                  <a:srgbClr val="00B050"/>
                </a:solidFill>
              </a:rPr>
              <a:t>CKBR </a:t>
            </a:r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ym typeface="Wingdings" panose="05000000000000000000" pitchFamily="2" charset="2"/>
              </a:rPr>
              <a:t>LA, BLA, </a:t>
            </a:r>
            <a:r>
              <a:rPr lang="en-US" sz="2400" dirty="0" err="1">
                <a:sym typeface="Wingdings" panose="05000000000000000000" pitchFamily="2" charset="2"/>
              </a:rPr>
              <a:t>CeA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CCKBR  </a:t>
            </a:r>
            <a:r>
              <a:rPr lang="en-US" sz="2400" dirty="0">
                <a:sym typeface="Wingdings" panose="05000000000000000000" pitchFamily="2" charset="2"/>
              </a:rPr>
              <a:t>Cell bodies in BLA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2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8image6011808">
            <a:extLst>
              <a:ext uri="{FF2B5EF4-FFF2-40B4-BE49-F238E27FC236}">
                <a16:creationId xmlns:a16="http://schemas.microsoft.com/office/drawing/2014/main" xmlns="" id="{D4785D66-F3AE-5E4E-BD16-505173AB6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1"/>
          <a:stretch/>
        </p:blipFill>
        <p:spPr bwMode="auto">
          <a:xfrm>
            <a:off x="685800" y="19050"/>
            <a:ext cx="776784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053C27-9AE1-3D43-B806-B5DEDC61082B}"/>
              </a:ext>
            </a:extLst>
          </p:cNvPr>
          <p:cNvSpPr txBox="1"/>
          <p:nvPr/>
        </p:nvSpPr>
        <p:spPr>
          <a:xfrm>
            <a:off x="3200400" y="5886450"/>
            <a:ext cx="4618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Cb</a:t>
            </a:r>
            <a:r>
              <a:rPr lang="en-US" sz="2800" b="1" baseline="-250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on fibers of the BLA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CCKB</a:t>
            </a:r>
            <a:r>
              <a:rPr lang="en-US" sz="2800" dirty="0"/>
              <a:t> on cell bodies of the BLA</a:t>
            </a:r>
          </a:p>
        </p:txBody>
      </p:sp>
    </p:spTree>
    <p:extLst>
      <p:ext uri="{BB962C8B-B14F-4D97-AF65-F5344CB8AC3E}">
        <p14:creationId xmlns:p14="http://schemas.microsoft.com/office/powerpoint/2010/main" val="14303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ge8image6011808">
            <a:extLst>
              <a:ext uri="{FF2B5EF4-FFF2-40B4-BE49-F238E27FC236}">
                <a16:creationId xmlns:a16="http://schemas.microsoft.com/office/drawing/2014/main" xmlns="" id="{B5B76935-4102-9E43-8A1E-2999A3687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1"/>
          <a:stretch/>
        </p:blipFill>
        <p:spPr bwMode="auto">
          <a:xfrm>
            <a:off x="0" y="595844"/>
            <a:ext cx="9144000" cy="33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BD7055-83B8-4841-A5C7-EBECF944953C}"/>
              </a:ext>
            </a:extLst>
          </p:cNvPr>
          <p:cNvSpPr txBox="1"/>
          <p:nvPr/>
        </p:nvSpPr>
        <p:spPr>
          <a:xfrm>
            <a:off x="-152400" y="3972580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Cb</a:t>
            </a:r>
            <a:r>
              <a:rPr lang="en-US" sz="2800" b="1" baseline="-250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form </a:t>
            </a:r>
            <a:r>
              <a:rPr lang="en-US" sz="2800" dirty="0" err="1"/>
              <a:t>perisomatic</a:t>
            </a:r>
            <a:r>
              <a:rPr lang="en-US" sz="2800" dirty="0"/>
              <a:t> baskets around </a:t>
            </a:r>
            <a:r>
              <a:rPr lang="en-US" sz="2800" b="1" dirty="0">
                <a:solidFill>
                  <a:srgbClr val="00B050"/>
                </a:solidFill>
              </a:rPr>
              <a:t>CCKB </a:t>
            </a:r>
            <a:r>
              <a:rPr lang="en-US" sz="2800" dirty="0"/>
              <a:t>containing cell </a:t>
            </a:r>
          </a:p>
          <a:p>
            <a:r>
              <a:rPr lang="en-US" sz="2800" dirty="0"/>
              <a:t>bodies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C27377-E5FD-B04D-8049-C8FF9BBFC967}"/>
              </a:ext>
            </a:extLst>
          </p:cNvPr>
          <p:cNvSpPr txBox="1"/>
          <p:nvPr/>
        </p:nvSpPr>
        <p:spPr>
          <a:xfrm>
            <a:off x="2286000" y="5029200"/>
            <a:ext cx="58326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*But what kind of neurons are these?*</a:t>
            </a:r>
          </a:p>
          <a:p>
            <a:r>
              <a:rPr lang="en-US" sz="2800" dirty="0"/>
              <a:t>	Glutamate?</a:t>
            </a:r>
          </a:p>
          <a:p>
            <a:r>
              <a:rPr lang="en-US" sz="2800" dirty="0"/>
              <a:t>	GABA?</a:t>
            </a:r>
          </a:p>
          <a:p>
            <a:r>
              <a:rPr lang="en-US" sz="2800" dirty="0"/>
              <a:t>	what kind of GABA cells?</a:t>
            </a:r>
          </a:p>
        </p:txBody>
      </p:sp>
    </p:spTree>
    <p:extLst>
      <p:ext uri="{BB962C8B-B14F-4D97-AF65-F5344CB8AC3E}">
        <p14:creationId xmlns:p14="http://schemas.microsoft.com/office/powerpoint/2010/main" val="18402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ge9image5969024">
            <a:extLst>
              <a:ext uri="{FF2B5EF4-FFF2-40B4-BE49-F238E27FC236}">
                <a16:creationId xmlns:a16="http://schemas.microsoft.com/office/drawing/2014/main" xmlns="" id="{331F87FA-A050-ED42-8CFC-0FC867D16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6" t="50834" b="25376"/>
          <a:stretch/>
        </p:blipFill>
        <p:spPr bwMode="auto">
          <a:xfrm>
            <a:off x="5303445" y="0"/>
            <a:ext cx="383676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page9image5969024">
            <a:extLst>
              <a:ext uri="{FF2B5EF4-FFF2-40B4-BE49-F238E27FC236}">
                <a16:creationId xmlns:a16="http://schemas.microsoft.com/office/drawing/2014/main" xmlns="" id="{B3400F26-9A1B-7C4F-9747-CD0B02584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8" t="89" b="75753"/>
          <a:stretch/>
        </p:blipFill>
        <p:spPr bwMode="auto">
          <a:xfrm>
            <a:off x="9525" y="-9526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page9image5969024">
            <a:extLst>
              <a:ext uri="{FF2B5EF4-FFF2-40B4-BE49-F238E27FC236}">
                <a16:creationId xmlns:a16="http://schemas.microsoft.com/office/drawing/2014/main" xmlns="" id="{C2B96DAC-CF0F-2A4B-963B-C3046EA80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8" t="25053" b="50788"/>
          <a:stretch/>
        </p:blipFill>
        <p:spPr bwMode="auto">
          <a:xfrm>
            <a:off x="-1" y="4021931"/>
            <a:ext cx="3781425" cy="283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page9image5969024">
            <a:extLst>
              <a:ext uri="{FF2B5EF4-FFF2-40B4-BE49-F238E27FC236}">
                <a16:creationId xmlns:a16="http://schemas.microsoft.com/office/drawing/2014/main" xmlns="" id="{EBED04EB-416A-6740-98B3-9FCDC85A3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9" t="76158" b="149"/>
          <a:stretch/>
        </p:blipFill>
        <p:spPr bwMode="auto">
          <a:xfrm>
            <a:off x="5228616" y="4021931"/>
            <a:ext cx="3915384" cy="28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D88A30-121A-0A44-93A4-16CE3D9D75E8}"/>
              </a:ext>
            </a:extLst>
          </p:cNvPr>
          <p:cNvSpPr txBox="1"/>
          <p:nvPr/>
        </p:nvSpPr>
        <p:spPr>
          <a:xfrm>
            <a:off x="5105400" y="2819400"/>
            <a:ext cx="4172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CCKB colocalized with Calretinin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CF7522-C6D1-F64D-9D0B-0EB004868561}"/>
              </a:ext>
            </a:extLst>
          </p:cNvPr>
          <p:cNvSpPr txBox="1"/>
          <p:nvPr/>
        </p:nvSpPr>
        <p:spPr>
          <a:xfrm>
            <a:off x="304654" y="2747008"/>
            <a:ext cx="413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CCKB colocalized with Calbindin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1B7ED3-3B5F-3A4D-AFE8-66CAB931E384}"/>
              </a:ext>
            </a:extLst>
          </p:cNvPr>
          <p:cNvSpPr txBox="1"/>
          <p:nvPr/>
        </p:nvSpPr>
        <p:spPr>
          <a:xfrm>
            <a:off x="-76200" y="3653135"/>
            <a:ext cx="4365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CCK colocalized with Parvalbumin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823AAE-C8BB-DD49-95D7-8E7F2D7906C2}"/>
              </a:ext>
            </a:extLst>
          </p:cNvPr>
          <p:cNvSpPr txBox="1"/>
          <p:nvPr/>
        </p:nvSpPr>
        <p:spPr>
          <a:xfrm>
            <a:off x="5410200" y="3652599"/>
            <a:ext cx="3689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CCK colocalized with CaMKII</a:t>
            </a:r>
          </a:p>
        </p:txBody>
      </p:sp>
    </p:spTree>
    <p:extLst>
      <p:ext uri="{BB962C8B-B14F-4D97-AF65-F5344CB8AC3E}">
        <p14:creationId xmlns:p14="http://schemas.microsoft.com/office/powerpoint/2010/main" val="15713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5FBC0-A15F-C44A-9637-7C91DCD5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DB89DF-78F5-0744-AA4F-B1E60B2C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CCKB</a:t>
            </a:r>
            <a:r>
              <a:rPr lang="en-US" dirty="0">
                <a:sym typeface="Wingdings" pitchFamily="2" charset="2"/>
              </a:rPr>
              <a:t> = anxiogenic</a:t>
            </a:r>
          </a:p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Cb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1  </a:t>
            </a:r>
            <a:r>
              <a:rPr lang="en-US" b="1" baseline="-25000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agonism = anxiolytic</a:t>
            </a:r>
          </a:p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Cb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1  </a:t>
            </a:r>
            <a:r>
              <a:rPr lang="en-US" b="1" baseline="-25000" dirty="0">
                <a:sym typeface="Wingdings" pitchFamily="2" charset="2"/>
              </a:rPr>
              <a:t> </a:t>
            </a:r>
            <a:r>
              <a:rPr lang="en-US" sz="2800" b="1" dirty="0">
                <a:sym typeface="Wingdings" pitchFamily="2" charset="2"/>
              </a:rPr>
              <a:t>antagonism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sz="2800" dirty="0">
                <a:sym typeface="Wingdings" pitchFamily="2" charset="2"/>
              </a:rPr>
              <a:t>= anxiogenic</a:t>
            </a:r>
          </a:p>
          <a:p>
            <a:endParaRPr lang="en-US" b="1" dirty="0">
              <a:sym typeface="Wingdings" pitchFamily="2" charset="2"/>
            </a:endParaRPr>
          </a:p>
          <a:p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CCKB </a:t>
            </a:r>
            <a:r>
              <a:rPr lang="en-US" b="1" dirty="0">
                <a:sym typeface="Wingdings" pitchFamily="2" charset="2"/>
              </a:rPr>
              <a:t>Knockout +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Cb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1 </a:t>
            </a:r>
            <a:r>
              <a:rPr lang="en-US" dirty="0">
                <a:sym typeface="Wingdings" pitchFamily="2" charset="2"/>
              </a:rPr>
              <a:t>= no effect </a:t>
            </a:r>
          </a:p>
          <a:p>
            <a:endParaRPr lang="en-US" b="1" baseline="-25000" dirty="0">
              <a:solidFill>
                <a:srgbClr val="00B050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Cb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1 </a:t>
            </a:r>
            <a:r>
              <a:rPr lang="en-US" dirty="0">
                <a:sym typeface="Wingdings" pitchFamily="2" charset="2"/>
              </a:rPr>
              <a:t>form </a:t>
            </a:r>
            <a:r>
              <a:rPr lang="en-US" dirty="0" err="1">
                <a:sym typeface="Wingdings" pitchFamily="2" charset="2"/>
              </a:rPr>
              <a:t>perisomatic</a:t>
            </a:r>
            <a:r>
              <a:rPr lang="en-US" dirty="0">
                <a:sym typeface="Wingdings" pitchFamily="2" charset="2"/>
              </a:rPr>
              <a:t> baskets around 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CCKB </a:t>
            </a:r>
            <a:r>
              <a:rPr lang="en-US" dirty="0">
                <a:sym typeface="Wingdings" pitchFamily="2" charset="2"/>
              </a:rPr>
              <a:t>containing cells in the </a:t>
            </a:r>
            <a:r>
              <a:rPr lang="en-US" b="1" u="sng" dirty="0">
                <a:sym typeface="Wingdings" pitchFamily="2" charset="2"/>
              </a:rPr>
              <a:t>BLA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	</a:t>
            </a:r>
            <a:r>
              <a:rPr lang="en-US" b="1" dirty="0">
                <a:sym typeface="Wingdings" pitchFamily="2" charset="2"/>
              </a:rPr>
              <a:t>1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.CCKB </a:t>
            </a:r>
            <a:r>
              <a:rPr lang="en-US" dirty="0">
                <a:sym typeface="Wingdings" pitchFamily="2" charset="2"/>
              </a:rPr>
              <a:t>found most often on </a:t>
            </a:r>
            <a:r>
              <a:rPr lang="en-US" b="1" dirty="0">
                <a:sym typeface="Wingdings" pitchFamily="2" charset="2"/>
              </a:rPr>
              <a:t>Glutamate cells</a:t>
            </a:r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	2. </a:t>
            </a:r>
            <a:r>
              <a:rPr lang="en-US" dirty="0">
                <a:sym typeface="Wingdings" pitchFamily="2" charset="2"/>
              </a:rPr>
              <a:t>Also on </a:t>
            </a:r>
            <a:r>
              <a:rPr lang="en-US" dirty="0" err="1">
                <a:sym typeface="Wingdings" pitchFamily="2" charset="2"/>
              </a:rPr>
              <a:t>Parvalbum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sym typeface="Wingdings" pitchFamily="2" charset="2"/>
              </a:rPr>
              <a:t>Calbinidin</a:t>
            </a:r>
            <a:r>
              <a:rPr lang="en-US" dirty="0">
                <a:sym typeface="Wingdings" pitchFamily="2" charset="2"/>
              </a:rPr>
              <a:t>, Calretinin Interneurons </a:t>
            </a:r>
            <a:endParaRPr lang="en-US" u="sng" dirty="0">
              <a:solidFill>
                <a:srgbClr val="00B05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lumMod val="85000"/>
                <a:lumOff val="15000"/>
              </a:srgbClr>
            </a:gs>
            <a:gs pos="7000">
              <a:srgbClr val="0070C0">
                <a:lumMod val="76000"/>
                <a:lumOff val="24000"/>
              </a:srgbClr>
            </a:gs>
            <a:gs pos="35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FC85AAC-E569-C847-AF8F-BACEC1B06A68}"/>
              </a:ext>
            </a:extLst>
          </p:cNvPr>
          <p:cNvSpPr txBox="1">
            <a:spLocks/>
          </p:cNvSpPr>
          <p:nvPr/>
        </p:nvSpPr>
        <p:spPr>
          <a:xfrm>
            <a:off x="609600" y="3048000"/>
            <a:ext cx="8229600" cy="323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Vogel E.,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Krabbe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Grundemann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J.,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Cusulin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JIW,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Luthl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81EA7FFA-3022-5043-93FD-7DD245A7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Projection-Specific Dynamic Regulation of Inhibition in Amygdala Micro-Circuits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23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89D2A-2719-0249-9A59-4A7F50DB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7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Principal Neurons (PN)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5DD0D-1CA5-3E4E-BBFC-353A1886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601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Pyramidal, Glutamatergic</a:t>
            </a:r>
          </a:p>
          <a:p>
            <a:r>
              <a:rPr lang="en-US" dirty="0"/>
              <a:t>Long projections</a:t>
            </a:r>
          </a:p>
          <a:p>
            <a:r>
              <a:rPr lang="en-US" dirty="0"/>
              <a:t>function determined by</a:t>
            </a:r>
          </a:p>
          <a:p>
            <a:pPr lvl="1"/>
            <a:r>
              <a:rPr lang="en-US" dirty="0"/>
              <a:t>Site of projection</a:t>
            </a:r>
          </a:p>
          <a:p>
            <a:pPr lvl="1"/>
            <a:r>
              <a:rPr lang="en-US" dirty="0"/>
              <a:t>Type of neurons being</a:t>
            </a:r>
          </a:p>
          <a:p>
            <a:pPr marL="457200" lvl="1" indent="0">
              <a:buNone/>
            </a:pPr>
            <a:r>
              <a:rPr lang="en-US" dirty="0"/>
              <a:t>    projected to</a:t>
            </a:r>
          </a:p>
          <a:p>
            <a:pPr lvl="1"/>
            <a:r>
              <a:rPr lang="en-US" dirty="0"/>
              <a:t>Activity of PN</a:t>
            </a:r>
          </a:p>
          <a:p>
            <a:pPr lvl="1"/>
            <a:r>
              <a:rPr lang="en-US" dirty="0"/>
              <a:t>What innervates the neuron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366661B2-6099-D146-9C79-0CF71D85B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2"/>
          <a:stretch/>
        </p:blipFill>
        <p:spPr bwMode="auto">
          <a:xfrm>
            <a:off x="5367403" y="1"/>
            <a:ext cx="3776597" cy="46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8229600" cy="1143000"/>
          </a:xfrm>
        </p:spPr>
        <p:txBody>
          <a:bodyPr/>
          <a:lstStyle/>
          <a:p>
            <a:r>
              <a:rPr lang="en-US" dirty="0"/>
              <a:t>Chronic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1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Continuous stress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risk of</a:t>
            </a:r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Depression </a:t>
            </a:r>
          </a:p>
          <a:p>
            <a:pPr lvl="1"/>
            <a:r>
              <a:rPr lang="en-US" dirty="0"/>
              <a:t>PTSD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4" name="AutoShape 2" descr="Image result for chronic stress cartoon">
            <a:extLst>
              <a:ext uri="{FF2B5EF4-FFF2-40B4-BE49-F238E27FC236}">
                <a16:creationId xmlns:a16="http://schemas.microsoft.com/office/drawing/2014/main" xmlns="" id="{7D7FDA1B-A4D7-2B48-B25F-D192E0AC23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Image result for chronic stress cartoon">
            <a:extLst>
              <a:ext uri="{FF2B5EF4-FFF2-40B4-BE49-F238E27FC236}">
                <a16:creationId xmlns:a16="http://schemas.microsoft.com/office/drawing/2014/main" xmlns="" id="{F48CB6B8-2474-4B40-9EE0-7E74217F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55" y="3962400"/>
            <a:ext cx="39497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DB38F5-ACE9-F648-91D3-72C3B547F2FE}"/>
              </a:ext>
            </a:extLst>
          </p:cNvPr>
          <p:cNvSpPr/>
          <p:nvPr/>
        </p:nvSpPr>
        <p:spPr>
          <a:xfrm>
            <a:off x="6336453" y="3429000"/>
            <a:ext cx="189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Heterotypic</a:t>
            </a:r>
          </a:p>
        </p:txBody>
      </p:sp>
      <p:pic>
        <p:nvPicPr>
          <p:cNvPr id="6154" name="Picture 10" descr="Image result for are we there yet cartoon">
            <a:extLst>
              <a:ext uri="{FF2B5EF4-FFF2-40B4-BE49-F238E27FC236}">
                <a16:creationId xmlns:a16="http://schemas.microsoft.com/office/drawing/2014/main" xmlns="" id="{61B5AA73-1A5C-2C4B-B737-9663869A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" y="3977388"/>
            <a:ext cx="4697361" cy="28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7C722A-DB3C-8044-9ED6-9071BDDDC158}"/>
              </a:ext>
            </a:extLst>
          </p:cNvPr>
          <p:cNvSpPr txBox="1"/>
          <p:nvPr/>
        </p:nvSpPr>
        <p:spPr>
          <a:xfrm>
            <a:off x="1459169" y="3500735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Homotypic</a:t>
            </a:r>
          </a:p>
        </p:txBody>
      </p:sp>
    </p:spTree>
    <p:extLst>
      <p:ext uri="{BB962C8B-B14F-4D97-AF65-F5344CB8AC3E}">
        <p14:creationId xmlns:p14="http://schemas.microsoft.com/office/powerpoint/2010/main" val="36858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7B235-F9F6-E84F-8A3E-78A29433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07D95-8083-BF4B-A997-E3C45EDA9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How do PNs next to each other have opposing functions?</a:t>
            </a:r>
          </a:p>
          <a:p>
            <a:endParaRPr lang="en-US" dirty="0"/>
          </a:p>
          <a:p>
            <a:r>
              <a:rPr lang="en-US" sz="3500" dirty="0"/>
              <a:t>Basolateral Amygdala</a:t>
            </a:r>
          </a:p>
          <a:p>
            <a:pPr lvl="1"/>
            <a:r>
              <a:rPr lang="en-US" sz="3000" dirty="0"/>
              <a:t>Distinct populations of IL or PL projecting PNs</a:t>
            </a:r>
          </a:p>
          <a:p>
            <a:pPr lvl="1"/>
            <a:endParaRPr lang="en-US" dirty="0"/>
          </a:p>
          <a:p>
            <a:pPr lvl="1"/>
            <a:r>
              <a:rPr lang="en-US" sz="3500" dirty="0"/>
              <a:t>CCK interneurons expressing Cb</a:t>
            </a:r>
            <a:r>
              <a:rPr lang="en-US" sz="3500" baseline="-25000" dirty="0"/>
              <a:t>1</a:t>
            </a:r>
            <a:r>
              <a:rPr lang="en-US" sz="3500" dirty="0"/>
              <a:t> </a:t>
            </a:r>
            <a:r>
              <a:rPr lang="en-US" sz="3500" dirty="0">
                <a:sym typeface="Wingdings" pitchFamily="2" charset="2"/>
              </a:rPr>
              <a:t>target PNs</a:t>
            </a:r>
            <a:endParaRPr lang="en-US" sz="3500" dirty="0"/>
          </a:p>
          <a:p>
            <a:pPr lvl="2"/>
            <a:r>
              <a:rPr lang="en-US" sz="3000" dirty="0"/>
              <a:t>Difference in regulating??</a:t>
            </a:r>
          </a:p>
          <a:p>
            <a:pPr lvl="3"/>
            <a:r>
              <a:rPr lang="en-US" sz="2600" dirty="0"/>
              <a:t> BLA </a:t>
            </a:r>
            <a:r>
              <a:rPr lang="en-US" sz="2600" dirty="0">
                <a:sym typeface="Wingdings" pitchFamily="2" charset="2"/>
              </a:rPr>
              <a:t> IL </a:t>
            </a:r>
          </a:p>
          <a:p>
            <a:pPr lvl="3"/>
            <a:r>
              <a:rPr lang="en-US" sz="2600" dirty="0">
                <a:sym typeface="Wingdings" pitchFamily="2" charset="2"/>
              </a:rPr>
              <a:t> BLA  PL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4097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1941BC-DAFA-E443-8C6E-DE748D0E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60AE5-7F09-A349-90C9-518D60088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High fear state</a:t>
            </a:r>
          </a:p>
          <a:p>
            <a:pPr lvl="1"/>
            <a:r>
              <a:rPr lang="en-US" dirty="0"/>
              <a:t>PN</a:t>
            </a:r>
            <a:r>
              <a:rPr lang="en-US" baseline="-25000" dirty="0"/>
              <a:t>PL</a:t>
            </a:r>
            <a:r>
              <a:rPr lang="en-US" dirty="0"/>
              <a:t>s  </a:t>
            </a:r>
            <a:r>
              <a:rPr lang="en-US" dirty="0">
                <a:sym typeface="Wingdings" pitchFamily="2" charset="2"/>
              </a:rPr>
              <a:t>highly active (</a:t>
            </a:r>
            <a:r>
              <a:rPr lang="en-US" i="1" dirty="0">
                <a:sym typeface="Wingdings" pitchFamily="2" charset="2"/>
              </a:rPr>
              <a:t>in vivo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Low fear / acquisition of extinction</a:t>
            </a:r>
          </a:p>
          <a:p>
            <a:pPr lvl="1"/>
            <a:r>
              <a:rPr lang="en-US" dirty="0">
                <a:sym typeface="Wingdings" pitchFamily="2" charset="2"/>
              </a:rPr>
              <a:t>PN</a:t>
            </a:r>
            <a:r>
              <a:rPr lang="en-US" baseline="-25000" dirty="0">
                <a:sym typeface="Wingdings" pitchFamily="2" charset="2"/>
              </a:rPr>
              <a:t>IL</a:t>
            </a:r>
            <a:r>
              <a:rPr lang="en-US" dirty="0">
                <a:sym typeface="Wingdings" pitchFamily="2" charset="2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↑</a:t>
            </a:r>
            <a:r>
              <a:rPr lang="en-US" dirty="0">
                <a:sym typeface="Wingdings" pitchFamily="2" charset="2"/>
              </a:rPr>
              <a:t> activity (</a:t>
            </a:r>
            <a:r>
              <a:rPr lang="en-US" i="1" dirty="0">
                <a:sym typeface="Wingdings" pitchFamily="2" charset="2"/>
              </a:rPr>
              <a:t>in vivo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Fear states mediated by shift in activity of these 2 neuron types?</a:t>
            </a:r>
          </a:p>
          <a:p>
            <a:pPr lvl="1"/>
            <a:r>
              <a:rPr lang="en-US" dirty="0"/>
              <a:t>Circuit mediating this shift is unknown</a:t>
            </a:r>
          </a:p>
        </p:txBody>
      </p:sp>
    </p:spTree>
    <p:extLst>
      <p:ext uri="{BB962C8B-B14F-4D97-AF65-F5344CB8AC3E}">
        <p14:creationId xmlns:p14="http://schemas.microsoft.com/office/powerpoint/2010/main" val="59683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FCADB6-84E5-D342-A1AC-67F8C93DC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Large Cholecystokinin neurons (CCK</a:t>
            </a:r>
            <a:r>
              <a:rPr lang="en-US" b="1" baseline="-25000" dirty="0"/>
              <a:t>L</a:t>
            </a:r>
            <a:r>
              <a:rPr lang="en-US" b="1" dirty="0"/>
              <a:t>) 	</a:t>
            </a:r>
          </a:p>
          <a:p>
            <a:pPr lvl="1"/>
            <a:r>
              <a:rPr lang="en-US" dirty="0"/>
              <a:t>***only interneuron expressing Cb</a:t>
            </a:r>
            <a:r>
              <a:rPr lang="en-US" baseline="-25000" dirty="0"/>
              <a:t>1</a:t>
            </a:r>
            <a:r>
              <a:rPr lang="en-US" dirty="0"/>
              <a:t> in Amygdala</a:t>
            </a:r>
          </a:p>
          <a:p>
            <a:pPr lvl="1"/>
            <a:r>
              <a:rPr lang="en-US" dirty="0"/>
              <a:t>Distinct from small calretinin/VIP </a:t>
            </a:r>
            <a:r>
              <a:rPr lang="en-US" dirty="0" err="1"/>
              <a:t>coexpressing</a:t>
            </a:r>
            <a:r>
              <a:rPr lang="en-US" dirty="0"/>
              <a:t> CCK neurons in amygdala</a:t>
            </a:r>
          </a:p>
          <a:p>
            <a:endParaRPr lang="en-US" dirty="0"/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xmlns="" id="{4997E655-41E6-B841-812D-7734E8F19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/>
        </p:blipFill>
        <p:spPr bwMode="auto">
          <a:xfrm>
            <a:off x="5367403" y="3863181"/>
            <a:ext cx="3776597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F538AD-9174-8C48-9675-4387B28EE182}"/>
              </a:ext>
            </a:extLst>
          </p:cNvPr>
          <p:cNvSpPr txBox="1"/>
          <p:nvPr/>
        </p:nvSpPr>
        <p:spPr>
          <a:xfrm>
            <a:off x="5562600" y="42672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CCK</a:t>
            </a:r>
          </a:p>
        </p:txBody>
      </p:sp>
    </p:spTree>
    <p:extLst>
      <p:ext uri="{BB962C8B-B14F-4D97-AF65-F5344CB8AC3E}">
        <p14:creationId xmlns:p14="http://schemas.microsoft.com/office/powerpoint/2010/main" val="14189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CF50FD-ECF2-9B4C-83B5-3014E478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AC6887-8DEE-5848-8356-FE221841F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Basal Amygdala (BA) CCK</a:t>
            </a:r>
            <a:r>
              <a:rPr lang="en-US" baseline="-25000" dirty="0"/>
              <a:t>L</a:t>
            </a:r>
            <a:r>
              <a:rPr lang="en-US" dirty="0"/>
              <a:t>’s differentially inhibit subpopulations of PNs</a:t>
            </a:r>
          </a:p>
          <a:p>
            <a:pPr lvl="1"/>
            <a:r>
              <a:rPr lang="en-US" dirty="0"/>
              <a:t>Inhibit PL &amp; IL differently?</a:t>
            </a:r>
          </a:p>
        </p:txBody>
      </p:sp>
    </p:spTree>
    <p:extLst>
      <p:ext uri="{BB962C8B-B14F-4D97-AF65-F5344CB8AC3E}">
        <p14:creationId xmlns:p14="http://schemas.microsoft.com/office/powerpoint/2010/main" val="11209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85B116-E7B5-D343-BB4F-B0AC5B6B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152400"/>
            <a:ext cx="8229600" cy="11430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63B8E5-AF47-1E40-BA09-7D974DA38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049963"/>
          </a:xfrm>
        </p:spPr>
        <p:txBody>
          <a:bodyPr>
            <a:normAutofit/>
          </a:bodyPr>
          <a:lstStyle/>
          <a:p>
            <a:r>
              <a:rPr lang="en-US" dirty="0"/>
              <a:t>Mice group housed </a:t>
            </a:r>
          </a:p>
          <a:p>
            <a:pPr lvl="1"/>
            <a:r>
              <a:rPr lang="en-US" dirty="0"/>
              <a:t>12 </a:t>
            </a:r>
            <a:r>
              <a:rPr lang="en-US" dirty="0" err="1"/>
              <a:t>hr</a:t>
            </a:r>
            <a:r>
              <a:rPr lang="en-US" dirty="0"/>
              <a:t> light / dark </a:t>
            </a:r>
          </a:p>
          <a:p>
            <a:pPr lvl="1"/>
            <a:r>
              <a:rPr lang="en-US" i="1" dirty="0"/>
              <a:t>Ab libitum </a:t>
            </a:r>
            <a:r>
              <a:rPr lang="en-US" dirty="0"/>
              <a:t>food + water</a:t>
            </a:r>
          </a:p>
          <a:p>
            <a:pPr lvl="1"/>
            <a:endParaRPr lang="en-US" i="1" dirty="0"/>
          </a:p>
          <a:p>
            <a:r>
              <a:rPr lang="en-US" dirty="0"/>
              <a:t>Mice expressing </a:t>
            </a:r>
            <a:r>
              <a:rPr lang="en-US" dirty="0" err="1"/>
              <a:t>Flp</a:t>
            </a:r>
            <a:r>
              <a:rPr lang="en-US" dirty="0"/>
              <a:t> under GABAergic promotor </a:t>
            </a:r>
            <a:r>
              <a:rPr lang="en-US" dirty="0" err="1"/>
              <a:t>Dlx</a:t>
            </a:r>
            <a:r>
              <a:rPr lang="en-US" dirty="0"/>
              <a:t> (</a:t>
            </a:r>
            <a:r>
              <a:rPr lang="en-US" dirty="0" err="1"/>
              <a:t>Dlx-Flp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Crossed with </a:t>
            </a:r>
            <a:r>
              <a:rPr lang="en-US" i="1" dirty="0"/>
              <a:t>CCK-IRES-</a:t>
            </a:r>
            <a:r>
              <a:rPr lang="en-US" i="1" dirty="0" err="1"/>
              <a:t>Cre</a:t>
            </a:r>
            <a:r>
              <a:rPr lang="en-US" i="1" dirty="0"/>
              <a:t>-</a:t>
            </a:r>
            <a:r>
              <a:rPr lang="en-US" dirty="0"/>
              <a:t>driver mice</a:t>
            </a:r>
          </a:p>
          <a:p>
            <a:r>
              <a:rPr lang="en-US" dirty="0"/>
              <a:t>Resulting progeny</a:t>
            </a:r>
          </a:p>
          <a:p>
            <a:pPr lvl="1"/>
            <a:r>
              <a:rPr lang="en-US" dirty="0"/>
              <a:t>Exclusive GFP expression in </a:t>
            </a:r>
            <a:r>
              <a:rPr lang="en-US" dirty="0" err="1"/>
              <a:t>Cre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 err="1"/>
              <a:t>Flp</a:t>
            </a:r>
            <a:r>
              <a:rPr lang="en-US" baseline="30000" dirty="0"/>
              <a:t>+</a:t>
            </a:r>
            <a:r>
              <a:rPr lang="en-US" dirty="0"/>
              <a:t> GABAergic, but not </a:t>
            </a:r>
            <a:r>
              <a:rPr lang="en-US" dirty="0" err="1"/>
              <a:t>Cre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 err="1"/>
              <a:t>Flp</a:t>
            </a:r>
            <a:r>
              <a:rPr lang="en-US" baseline="30000" dirty="0"/>
              <a:t>-</a:t>
            </a:r>
            <a:r>
              <a:rPr lang="en-US" dirty="0"/>
              <a:t> glutamatergic CCK neurons</a:t>
            </a:r>
          </a:p>
        </p:txBody>
      </p:sp>
      <p:pic>
        <p:nvPicPr>
          <p:cNvPr id="5" name="Picture 4" descr="Image result for blk 6 mouse">
            <a:extLst>
              <a:ext uri="{FF2B5EF4-FFF2-40B4-BE49-F238E27FC236}">
                <a16:creationId xmlns:a16="http://schemas.microsoft.com/office/drawing/2014/main" xmlns="" id="{0F8AB54D-CCBA-294E-8F39-531196DC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57150"/>
            <a:ext cx="442096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36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6873C8-7AC5-8643-9956-E48DE405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 of CCK</a:t>
            </a:r>
            <a:r>
              <a:rPr lang="en-US" baseline="-25000" dirty="0"/>
              <a:t>L</a:t>
            </a:r>
            <a:r>
              <a:rPr lang="en-US" dirty="0"/>
              <a:t> on specific BLA PNs?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A79431-644F-F54A-B718-7C14B822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Paired Whole-cell-recordings</a:t>
            </a:r>
          </a:p>
          <a:p>
            <a:r>
              <a:rPr lang="en-US" dirty="0"/>
              <a:t> CCK</a:t>
            </a:r>
            <a:r>
              <a:rPr lang="en-US" baseline="-25000" dirty="0"/>
              <a:t>L</a:t>
            </a:r>
            <a:r>
              <a:rPr lang="en-US" dirty="0"/>
              <a:t>s + retrogradely labeled projection neurons</a:t>
            </a:r>
            <a:endParaRPr lang="en-US" baseline="-25000" dirty="0"/>
          </a:p>
          <a:p>
            <a:r>
              <a:rPr lang="en-US" dirty="0"/>
              <a:t> 4-10 week </a:t>
            </a:r>
            <a:r>
              <a:rPr lang="en-US" u="sng" dirty="0"/>
              <a:t>CCK-IN-GFP</a:t>
            </a:r>
            <a:r>
              <a:rPr lang="en-US" dirty="0"/>
              <a:t> male mice</a:t>
            </a:r>
          </a:p>
          <a:p>
            <a:pPr lvl="1"/>
            <a:r>
              <a:rPr lang="en-US" b="1" dirty="0">
                <a:solidFill>
                  <a:srgbClr val="05A752"/>
                </a:solidFill>
              </a:rPr>
              <a:t>GFP</a:t>
            </a:r>
            <a:r>
              <a:rPr lang="en-US" dirty="0"/>
              <a:t> in CCK interneurons </a:t>
            </a:r>
            <a:r>
              <a:rPr lang="en-US" b="1" dirty="0"/>
              <a:t>selectively</a:t>
            </a:r>
          </a:p>
          <a:p>
            <a:pPr marL="457200" lvl="1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83E605-3D78-754F-96DF-E693B4C6A123}"/>
              </a:ext>
            </a:extLst>
          </p:cNvPr>
          <p:cNvSpPr txBox="1"/>
          <p:nvPr/>
        </p:nvSpPr>
        <p:spPr>
          <a:xfrm>
            <a:off x="5638800" y="1752600"/>
            <a:ext cx="206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 vivo</a:t>
            </a:r>
            <a:r>
              <a:rPr lang="en-US" b="1" dirty="0"/>
              <a:t> (brain slices)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0EE2DE-3B1F-BC4F-86B7-AA41BCABC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8" t="25503" r="72500" b="50607"/>
          <a:stretch/>
        </p:blipFill>
        <p:spPr>
          <a:xfrm>
            <a:off x="-26233" y="4416428"/>
            <a:ext cx="2346084" cy="2441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3650EF-26FE-FA4F-8FDB-D28CA3DF3818}"/>
              </a:ext>
            </a:extLst>
          </p:cNvPr>
          <p:cNvSpPr/>
          <p:nvPr/>
        </p:nvSpPr>
        <p:spPr>
          <a:xfrm>
            <a:off x="2803284" y="55388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Histology</a:t>
            </a:r>
          </a:p>
          <a:p>
            <a:r>
              <a:rPr lang="en-US" sz="2400" dirty="0"/>
              <a:t>6-8 week old male CCK-IN-GFP + WT littermates</a:t>
            </a:r>
          </a:p>
        </p:txBody>
      </p:sp>
    </p:spTree>
    <p:extLst>
      <p:ext uri="{BB962C8B-B14F-4D97-AF65-F5344CB8AC3E}">
        <p14:creationId xmlns:p14="http://schemas.microsoft.com/office/powerpoint/2010/main" val="15211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BDC6C9EA-C2F7-374A-BB04-7CFB52E775F3}"/>
              </a:ext>
            </a:extLst>
          </p:cNvPr>
          <p:cNvCxnSpPr>
            <a:cxnSpLocks/>
          </p:cNvCxnSpPr>
          <p:nvPr/>
        </p:nvCxnSpPr>
        <p:spPr>
          <a:xfrm flipV="1">
            <a:off x="1143000" y="533400"/>
            <a:ext cx="0" cy="1705660"/>
          </a:xfrm>
          <a:prstGeom prst="straightConnector1">
            <a:avLst/>
          </a:prstGeom>
          <a:ln w="412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942BEB0-D510-5744-A11C-2CC77D61C103}"/>
              </a:ext>
            </a:extLst>
          </p:cNvPr>
          <p:cNvSpPr/>
          <p:nvPr/>
        </p:nvSpPr>
        <p:spPr>
          <a:xfrm>
            <a:off x="41700" y="-14990"/>
            <a:ext cx="91023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>
                <a:solidFill>
                  <a:schemeClr val="accent2"/>
                </a:solidFill>
              </a:rPr>
              <a:t>CCK</a:t>
            </a:r>
            <a:r>
              <a:rPr lang="en-US" sz="4200" b="1" dirty="0"/>
              <a:t>-</a:t>
            </a:r>
            <a:r>
              <a:rPr lang="en-US" sz="4200" b="1" dirty="0">
                <a:solidFill>
                  <a:schemeClr val="accent6">
                    <a:lumMod val="75000"/>
                  </a:schemeClr>
                </a:solidFill>
              </a:rPr>
              <a:t>IRES</a:t>
            </a:r>
            <a:r>
              <a:rPr lang="en-US" sz="4200" b="1" dirty="0"/>
              <a:t>-</a:t>
            </a:r>
            <a:r>
              <a:rPr lang="en-US" sz="4200" b="1" dirty="0" err="1">
                <a:solidFill>
                  <a:srgbClr val="FF0000"/>
                </a:solidFill>
              </a:rPr>
              <a:t>Cre</a:t>
            </a:r>
            <a:r>
              <a:rPr lang="en-US" sz="4200" dirty="0"/>
              <a:t>::</a:t>
            </a:r>
            <a:r>
              <a:rPr lang="en-US" sz="4200" b="1" dirty="0" err="1">
                <a:solidFill>
                  <a:srgbClr val="7030A0"/>
                </a:solidFill>
              </a:rPr>
              <a:t>Dlx-Flp</a:t>
            </a:r>
            <a:r>
              <a:rPr lang="en-US" sz="4200" dirty="0"/>
              <a:t>::</a:t>
            </a:r>
            <a:r>
              <a:rPr lang="en-US" sz="4200" dirty="0" err="1"/>
              <a:t>RCE:dual</a:t>
            </a:r>
            <a:r>
              <a:rPr lang="en-US" sz="4200" dirty="0"/>
              <a:t> reporter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DC2290-599A-2940-84DC-359361D1AEA4}"/>
              </a:ext>
            </a:extLst>
          </p:cNvPr>
          <p:cNvSpPr txBox="1"/>
          <p:nvPr/>
        </p:nvSpPr>
        <p:spPr>
          <a:xfrm>
            <a:off x="4681639" y="1909144"/>
            <a:ext cx="4519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Internal Ribosomal Entry 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C92161-D122-D74A-9096-A98E0074865F}"/>
              </a:ext>
            </a:extLst>
          </p:cNvPr>
          <p:cNvSpPr txBox="1"/>
          <p:nvPr/>
        </p:nvSpPr>
        <p:spPr>
          <a:xfrm>
            <a:off x="6553201" y="1114635"/>
            <a:ext cx="259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Cholecystokinin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176AE3-6019-C842-8031-83959279BEF2}"/>
              </a:ext>
            </a:extLst>
          </p:cNvPr>
          <p:cNvSpPr txBox="1"/>
          <p:nvPr/>
        </p:nvSpPr>
        <p:spPr>
          <a:xfrm>
            <a:off x="6387266" y="2405150"/>
            <a:ext cx="2847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Cre</a:t>
            </a:r>
            <a:r>
              <a:rPr lang="en-US" sz="2800" dirty="0"/>
              <a:t> (recombinase)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47384F-7143-664D-A529-48CD9ACBF215}"/>
              </a:ext>
            </a:extLst>
          </p:cNvPr>
          <p:cNvSpPr txBox="1"/>
          <p:nvPr/>
        </p:nvSpPr>
        <p:spPr>
          <a:xfrm>
            <a:off x="22650" y="4237934"/>
            <a:ext cx="8027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Cre</a:t>
            </a:r>
            <a:r>
              <a:rPr lang="en-US" sz="2400" dirty="0"/>
              <a:t>-activated </a:t>
            </a:r>
            <a:r>
              <a:rPr lang="en-US" sz="2400" i="1" dirty="0"/>
              <a:t>RCE</a:t>
            </a:r>
            <a:r>
              <a:rPr lang="en-US" sz="2400" dirty="0"/>
              <a:t> reporter expression </a:t>
            </a:r>
          </a:p>
          <a:p>
            <a:r>
              <a:rPr lang="en-US" sz="2400" dirty="0"/>
              <a:t>is almost entirely restricted to GABAergic neurons and includes</a:t>
            </a:r>
          </a:p>
          <a:p>
            <a:r>
              <a:rPr lang="en-US" sz="2400" dirty="0"/>
              <a:t> almost all GABAergic neurons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541369-450E-E74A-9D88-A7D89344A749}"/>
              </a:ext>
            </a:extLst>
          </p:cNvPr>
          <p:cNvSpPr txBox="1"/>
          <p:nvPr/>
        </p:nvSpPr>
        <p:spPr>
          <a:xfrm>
            <a:off x="6445167" y="3048000"/>
            <a:ext cx="278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Pan-GABA promotor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84F7F4E-E459-8B41-A092-7A79924533F5}"/>
              </a:ext>
            </a:extLst>
          </p:cNvPr>
          <p:cNvCxnSpPr>
            <a:cxnSpLocks/>
          </p:cNvCxnSpPr>
          <p:nvPr/>
        </p:nvCxnSpPr>
        <p:spPr>
          <a:xfrm flipV="1">
            <a:off x="533400" y="593827"/>
            <a:ext cx="0" cy="793481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F8123F2-3B1C-D942-BC86-6A9B8D2DABF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33400" y="1376245"/>
            <a:ext cx="6019801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9D7AA94-B2B0-A548-8163-5C22C76FF782}"/>
              </a:ext>
            </a:extLst>
          </p:cNvPr>
          <p:cNvCxnSpPr>
            <a:cxnSpLocks/>
          </p:cNvCxnSpPr>
          <p:nvPr/>
        </p:nvCxnSpPr>
        <p:spPr>
          <a:xfrm>
            <a:off x="1143000" y="2215373"/>
            <a:ext cx="3352800" cy="0"/>
          </a:xfrm>
          <a:prstGeom prst="line">
            <a:avLst/>
          </a:prstGeom>
          <a:ln w="412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A7C63971-5EAB-2644-B171-92096E3DDAAC}"/>
              </a:ext>
            </a:extLst>
          </p:cNvPr>
          <p:cNvCxnSpPr>
            <a:cxnSpLocks/>
          </p:cNvCxnSpPr>
          <p:nvPr/>
        </p:nvCxnSpPr>
        <p:spPr>
          <a:xfrm flipV="1">
            <a:off x="2590800" y="647375"/>
            <a:ext cx="0" cy="201938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DD0D20B-7D1A-0C4E-9764-6ED746DA14EF}"/>
              </a:ext>
            </a:extLst>
          </p:cNvPr>
          <p:cNvCxnSpPr>
            <a:cxnSpLocks/>
          </p:cNvCxnSpPr>
          <p:nvPr/>
        </p:nvCxnSpPr>
        <p:spPr>
          <a:xfrm>
            <a:off x="2590800" y="2666760"/>
            <a:ext cx="383873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E7D9C6E-82E1-3246-AE35-129B1856BE91}"/>
              </a:ext>
            </a:extLst>
          </p:cNvPr>
          <p:cNvCxnSpPr>
            <a:cxnSpLocks/>
          </p:cNvCxnSpPr>
          <p:nvPr/>
        </p:nvCxnSpPr>
        <p:spPr>
          <a:xfrm flipV="1">
            <a:off x="4009867" y="685800"/>
            <a:ext cx="0" cy="2596513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37B60A6-4F60-1B49-A159-429AF088C5B8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980917" y="3238518"/>
            <a:ext cx="2464250" cy="40315"/>
          </a:xfrm>
          <a:prstGeom prst="line">
            <a:avLst/>
          </a:prstGeom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6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1FF4E1-7F81-D243-A408-E2A47623EB70}"/>
              </a:ext>
            </a:extLst>
          </p:cNvPr>
          <p:cNvSpPr/>
          <p:nvPr/>
        </p:nvSpPr>
        <p:spPr>
          <a:xfrm>
            <a:off x="423472" y="152400"/>
            <a:ext cx="198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(</a:t>
            </a:r>
            <a:r>
              <a:rPr lang="en-US" sz="3200" i="1" dirty="0" err="1"/>
              <a:t>Dlx-Flp</a:t>
            </a:r>
            <a:r>
              <a:rPr lang="en-US" sz="3200" dirty="0"/>
              <a:t>)</a:t>
            </a:r>
          </a:p>
          <a:p>
            <a:pPr algn="ctr"/>
            <a:r>
              <a:rPr lang="en-US" sz="3200" dirty="0"/>
              <a:t> mice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D030AE-7115-A34E-895C-180374037F9E}"/>
              </a:ext>
            </a:extLst>
          </p:cNvPr>
          <p:cNvSpPr txBox="1"/>
          <p:nvPr/>
        </p:nvSpPr>
        <p:spPr>
          <a:xfrm>
            <a:off x="4889005" y="188626"/>
            <a:ext cx="40917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/>
              <a:t>CCK-IRES-</a:t>
            </a:r>
            <a:r>
              <a:rPr lang="en-US" sz="3200" i="1" dirty="0" err="1"/>
              <a:t>Cre</a:t>
            </a:r>
            <a:r>
              <a:rPr lang="en-US" sz="3200" dirty="0"/>
              <a:t> </a:t>
            </a:r>
            <a:r>
              <a:rPr lang="en-US" sz="3200" dirty="0" err="1"/>
              <a:t>Cre</a:t>
            </a:r>
            <a:r>
              <a:rPr lang="en-US" sz="3200" dirty="0"/>
              <a:t>-driver</a:t>
            </a:r>
          </a:p>
          <a:p>
            <a:pPr algn="ctr"/>
            <a:r>
              <a:rPr lang="en-US" sz="3200" dirty="0"/>
              <a:t>mice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A7B0729-6B2D-5C46-B4D5-C577EF216D06}"/>
              </a:ext>
            </a:extLst>
          </p:cNvPr>
          <p:cNvCxnSpPr>
            <a:stCxn id="6" idx="2"/>
          </p:cNvCxnSpPr>
          <p:nvPr/>
        </p:nvCxnSpPr>
        <p:spPr>
          <a:xfrm>
            <a:off x="1414072" y="1229618"/>
            <a:ext cx="0" cy="1589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D3971F0-3FC5-1143-BB8B-DC5E0982E92A}"/>
              </a:ext>
            </a:extLst>
          </p:cNvPr>
          <p:cNvCxnSpPr>
            <a:cxnSpLocks/>
          </p:cNvCxnSpPr>
          <p:nvPr/>
        </p:nvCxnSpPr>
        <p:spPr>
          <a:xfrm flipH="1">
            <a:off x="1888761" y="1161750"/>
            <a:ext cx="4478311" cy="1657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A8B4F4-33BD-914B-8E2D-5E4AF7745D43}"/>
              </a:ext>
            </a:extLst>
          </p:cNvPr>
          <p:cNvSpPr txBox="1"/>
          <p:nvPr/>
        </p:nvSpPr>
        <p:spPr>
          <a:xfrm>
            <a:off x="0" y="2977914"/>
            <a:ext cx="33273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err="1"/>
              <a:t>Dlx-Flp</a:t>
            </a:r>
            <a:r>
              <a:rPr lang="en-US" sz="2800" i="1" dirty="0"/>
              <a:t>::CCK-IRES-</a:t>
            </a:r>
            <a:r>
              <a:rPr lang="en-US" sz="2800" i="1" dirty="0" err="1"/>
              <a:t>Cre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offspring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DDD342-07C4-3447-9C50-2854DD411FF6}"/>
              </a:ext>
            </a:extLst>
          </p:cNvPr>
          <p:cNvSpPr txBox="1"/>
          <p:nvPr/>
        </p:nvSpPr>
        <p:spPr>
          <a:xfrm>
            <a:off x="4411823" y="3080545"/>
            <a:ext cx="45493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RCE::</a:t>
            </a:r>
            <a:r>
              <a:rPr lang="en-US" sz="2800" i="1" dirty="0"/>
              <a:t>dual conditional reporter</a:t>
            </a:r>
          </a:p>
          <a:p>
            <a:pPr algn="ctr"/>
            <a:r>
              <a:rPr lang="en-US" sz="2800" dirty="0"/>
              <a:t>mice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14D1ECD-45AC-724E-AAA9-8C2D7B012369}"/>
              </a:ext>
            </a:extLst>
          </p:cNvPr>
          <p:cNvCxnSpPr/>
          <p:nvPr/>
        </p:nvCxnSpPr>
        <p:spPr>
          <a:xfrm>
            <a:off x="1435308" y="4090535"/>
            <a:ext cx="0" cy="1589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332A72D-0E87-4444-AF39-B9D890468DA1}"/>
              </a:ext>
            </a:extLst>
          </p:cNvPr>
          <p:cNvCxnSpPr>
            <a:cxnSpLocks/>
          </p:cNvCxnSpPr>
          <p:nvPr/>
        </p:nvCxnSpPr>
        <p:spPr>
          <a:xfrm flipH="1">
            <a:off x="1909997" y="4022667"/>
            <a:ext cx="4478311" cy="1657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F2F638-0FCD-5B41-8324-39FB94707393}"/>
              </a:ext>
            </a:extLst>
          </p:cNvPr>
          <p:cNvSpPr txBox="1"/>
          <p:nvPr/>
        </p:nvSpPr>
        <p:spPr>
          <a:xfrm>
            <a:off x="730360" y="5705301"/>
            <a:ext cx="1866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CCK-IN-GFP</a:t>
            </a:r>
          </a:p>
          <a:p>
            <a:pPr algn="ctr"/>
            <a:r>
              <a:rPr lang="en-US" sz="2800" dirty="0"/>
              <a:t>mice</a:t>
            </a:r>
          </a:p>
        </p:txBody>
      </p:sp>
    </p:spTree>
    <p:extLst>
      <p:ext uri="{BB962C8B-B14F-4D97-AF65-F5344CB8AC3E}">
        <p14:creationId xmlns:p14="http://schemas.microsoft.com/office/powerpoint/2010/main" val="16109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5FE74-50D2-2F4A-9691-E81BAA4A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1200" y="-228600"/>
            <a:ext cx="8229600" cy="994405"/>
          </a:xfrm>
        </p:spPr>
        <p:txBody>
          <a:bodyPr/>
          <a:lstStyle/>
          <a:p>
            <a:r>
              <a:rPr lang="en-US" dirty="0"/>
              <a:t>Retrograde Tracing</a:t>
            </a:r>
          </a:p>
        </p:txBody>
      </p:sp>
      <p:sp>
        <p:nvSpPr>
          <p:cNvPr id="7" name="AutoShape 8" descr="https://ars-els-cdn-com.ezproxy.usd.edu/content/image/1-s2.0-S0896627316303464-gr1_lrg.jpg">
            <a:extLst>
              <a:ext uri="{FF2B5EF4-FFF2-40B4-BE49-F238E27FC236}">
                <a16:creationId xmlns:a16="http://schemas.microsoft.com/office/drawing/2014/main" xmlns="" id="{C7ACCFC3-F07F-B64D-870C-57FFFF9A69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196975"/>
            <a:ext cx="9144000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8A75DD-191F-2C45-8D2D-A82864FE3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500" b="50607"/>
          <a:stretch/>
        </p:blipFill>
        <p:spPr>
          <a:xfrm>
            <a:off x="0" y="938915"/>
            <a:ext cx="4178726" cy="36722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365F0B-8ADE-6C46-88E8-AD07D237BF9E}"/>
              </a:ext>
            </a:extLst>
          </p:cNvPr>
          <p:cNvSpPr txBox="1"/>
          <p:nvPr/>
        </p:nvSpPr>
        <p:spPr>
          <a:xfrm>
            <a:off x="0" y="4648200"/>
            <a:ext cx="944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Red fluorophore coated latex beads (</a:t>
            </a:r>
            <a:r>
              <a:rPr lang="en-US" sz="2400" b="1" dirty="0" err="1">
                <a:solidFill>
                  <a:srgbClr val="FF0000"/>
                </a:solidFill>
              </a:rPr>
              <a:t>Lumafluor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b="1" dirty="0"/>
              <a:t>electrophysiology </a:t>
            </a:r>
          </a:p>
          <a:p>
            <a:r>
              <a:rPr lang="en-US" sz="2400" b="1" dirty="0"/>
              <a:t>(</a:t>
            </a:r>
            <a:r>
              <a:rPr lang="en-US" sz="2400" dirty="0"/>
              <a:t>1-14 days recovery)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Alexa 555-conjugated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Choleratoxin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-B </a:t>
            </a:r>
            <a:r>
              <a:rPr lang="en-US" sz="2400" dirty="0"/>
              <a:t>(0.1µL)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(binds ganglioside G M1)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/>
              <a:t>or 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CAV2-Cre virus </a:t>
            </a:r>
            <a:r>
              <a:rPr lang="en-US" sz="2400" dirty="0"/>
              <a:t>(0.1µL)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b="1" dirty="0">
                <a:sym typeface="Wingdings" pitchFamily="2" charset="2"/>
              </a:rPr>
              <a:t>histology (</a:t>
            </a:r>
            <a:r>
              <a:rPr lang="en-US" sz="2400" dirty="0">
                <a:sym typeface="Wingdings" pitchFamily="2" charset="2"/>
              </a:rPr>
              <a:t>10 days recovery)</a:t>
            </a:r>
          </a:p>
          <a:p>
            <a:endParaRPr lang="en-US" sz="2400" b="1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	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	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6D0C8A-6261-6941-BE83-2163CBA0C0A4}"/>
              </a:ext>
            </a:extLst>
          </p:cNvPr>
          <p:cNvSpPr txBox="1"/>
          <p:nvPr/>
        </p:nvSpPr>
        <p:spPr>
          <a:xfrm>
            <a:off x="658260" y="609600"/>
            <a:ext cx="295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ym typeface="Wingdings" pitchFamily="2" charset="2"/>
              </a:rPr>
              <a:t>Bilaterally into IL or PL</a:t>
            </a: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F6ED44-4F95-3F42-A97C-5FD7F0B9D375}"/>
              </a:ext>
            </a:extLst>
          </p:cNvPr>
          <p:cNvSpPr txBox="1"/>
          <p:nvPr/>
        </p:nvSpPr>
        <p:spPr>
          <a:xfrm>
            <a:off x="5334000" y="61178"/>
            <a:ext cx="4663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</a:t>
            </a:r>
            <a:r>
              <a:rPr lang="en-US" sz="2400" b="1" dirty="0"/>
              <a:t>shows what cells in the BLA project to the IL/PL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78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AA6686-C2ED-5545-BF57-8C6F6ABB2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" t="2722" r="29999" b="62085"/>
          <a:stretch/>
        </p:blipFill>
        <p:spPr>
          <a:xfrm>
            <a:off x="-152400" y="609599"/>
            <a:ext cx="9372598" cy="2743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FB016B-3EB7-B444-8A9C-4337F4900D0D}"/>
              </a:ext>
            </a:extLst>
          </p:cNvPr>
          <p:cNvSpPr txBox="1"/>
          <p:nvPr/>
        </p:nvSpPr>
        <p:spPr>
          <a:xfrm>
            <a:off x="95250" y="3733800"/>
            <a:ext cx="91249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(</a:t>
            </a:r>
            <a:r>
              <a:rPr lang="en-US" sz="2600" b="1" dirty="0"/>
              <a:t>B</a:t>
            </a:r>
            <a:r>
              <a:rPr lang="en-US" sz="2600" dirty="0"/>
              <a:t>) </a:t>
            </a:r>
            <a:r>
              <a:rPr lang="en-US" sz="2600" dirty="0" err="1"/>
              <a:t>mPFC</a:t>
            </a:r>
            <a:r>
              <a:rPr lang="en-US" sz="2600" dirty="0"/>
              <a:t>-projecting BA PNs were visualized with </a:t>
            </a:r>
            <a:r>
              <a:rPr lang="en-US" sz="2600" dirty="0" err="1"/>
              <a:t>tdTomato</a:t>
            </a:r>
            <a:r>
              <a:rPr lang="en-US" sz="2600" dirty="0"/>
              <a:t> expression after injecting a CAV2-cre virus into </a:t>
            </a:r>
            <a:r>
              <a:rPr lang="en-US" sz="2600" dirty="0" err="1"/>
              <a:t>mPFC</a:t>
            </a:r>
            <a:r>
              <a:rPr lang="en-US" sz="2600" dirty="0"/>
              <a:t> of </a:t>
            </a:r>
            <a:r>
              <a:rPr lang="en-US" sz="2600" dirty="0" err="1"/>
              <a:t>hCar</a:t>
            </a:r>
            <a:r>
              <a:rPr lang="en-US" sz="2600" dirty="0"/>
              <a:t>::</a:t>
            </a:r>
            <a:r>
              <a:rPr lang="en-US" sz="2600" dirty="0" err="1"/>
              <a:t>tdTomato</a:t>
            </a:r>
            <a:r>
              <a:rPr lang="en-US" sz="2600" dirty="0"/>
              <a:t> mice.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50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25C1BB-E11E-EE4D-9EA9-0BA8A01FABBE}"/>
              </a:ext>
            </a:extLst>
          </p:cNvPr>
          <p:cNvSpPr txBox="1"/>
          <p:nvPr/>
        </p:nvSpPr>
        <p:spPr>
          <a:xfrm>
            <a:off x="381000" y="0"/>
            <a:ext cx="8077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*Resilience / Susceptibility to stress*</a:t>
            </a: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+mj-lt"/>
              <a:buAutoNum type="romanLcPeriod"/>
            </a:pPr>
            <a:r>
              <a:rPr lang="en-US" sz="3200" u="sng" dirty="0"/>
              <a:t>Internal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3200" i="1" dirty="0"/>
              <a:t>Genetics 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3200" i="1" dirty="0"/>
              <a:t>Development 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200" dirty="0"/>
              <a:t>Nurturing / neglect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200" dirty="0"/>
              <a:t>Health / exposure pollution </a:t>
            </a:r>
          </a:p>
          <a:p>
            <a:pPr marL="1028700" lvl="1" indent="-571500">
              <a:buFont typeface="+mj-lt"/>
              <a:buAutoNum type="romanLcPeriod"/>
            </a:pPr>
            <a:endParaRPr lang="en-US" sz="3200" u="sng" dirty="0"/>
          </a:p>
          <a:p>
            <a:pPr marL="571500" indent="-571500">
              <a:buFont typeface="+mj-lt"/>
              <a:buAutoNum type="romanLcPeriod"/>
            </a:pPr>
            <a:r>
              <a:rPr lang="en-US" sz="3200" u="sng" dirty="0"/>
              <a:t>External</a:t>
            </a:r>
            <a:r>
              <a:rPr lang="en-US" sz="3200" dirty="0"/>
              <a:t>	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sz="3200" i="1" dirty="0"/>
              <a:t>Environment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200" dirty="0"/>
              <a:t>exposure pollution </a:t>
            </a:r>
            <a:endParaRPr lang="en-US" sz="3200" i="1" dirty="0"/>
          </a:p>
          <a:p>
            <a:pPr marL="1028700" lvl="1" indent="-571500">
              <a:buFont typeface="+mj-lt"/>
              <a:buAutoNum type="romanLcPeriod"/>
            </a:pPr>
            <a:r>
              <a:rPr lang="en-US" sz="3200" i="1" dirty="0"/>
              <a:t>Social experiences </a:t>
            </a:r>
          </a:p>
          <a:p>
            <a:pPr marL="1485900" lvl="2" indent="-571500">
              <a:buFont typeface="+mj-lt"/>
              <a:buAutoNum type="romanLcPeriod"/>
            </a:pPr>
            <a:r>
              <a:rPr lang="en-US" sz="3200" dirty="0"/>
              <a:t>Dominant / submissive</a:t>
            </a:r>
          </a:p>
        </p:txBody>
      </p:sp>
    </p:spTree>
    <p:extLst>
      <p:ext uri="{BB962C8B-B14F-4D97-AF65-F5344CB8AC3E}">
        <p14:creationId xmlns:p14="http://schemas.microsoft.com/office/powerpoint/2010/main" val="3340137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5122E6-3C73-1C4E-A909-329023D18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72" b="56009"/>
          <a:stretch/>
        </p:blipFill>
        <p:spPr>
          <a:xfrm>
            <a:off x="76200" y="-19050"/>
            <a:ext cx="4331372" cy="3717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CE0D3B-8DE6-1842-A4B1-39ADBC4402C2}"/>
              </a:ext>
            </a:extLst>
          </p:cNvPr>
          <p:cNvSpPr txBox="1"/>
          <p:nvPr/>
        </p:nvSpPr>
        <p:spPr>
          <a:xfrm>
            <a:off x="0" y="3717561"/>
            <a:ext cx="447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D)</a:t>
            </a:r>
            <a:r>
              <a:rPr lang="en-US" sz="2800" dirty="0"/>
              <a:t> Separated CCK</a:t>
            </a:r>
            <a:r>
              <a:rPr lang="en-US" sz="2800" baseline="-25000" dirty="0"/>
              <a:t>L </a:t>
            </a:r>
            <a:r>
              <a:rPr lang="en-US" sz="2800" dirty="0"/>
              <a:t>by cell size</a:t>
            </a:r>
            <a:r>
              <a:rPr lang="en-US" sz="2800" baseline="-25000" dirty="0"/>
              <a:t> 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188146-C256-B94A-BDF0-D0666546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2" t="44572" r="4065" b="17302"/>
          <a:stretch/>
        </p:blipFill>
        <p:spPr>
          <a:xfrm>
            <a:off x="4800601" y="3132189"/>
            <a:ext cx="4419600" cy="37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6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E0E6F1-FB93-DD46-8D15-30D910849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1" t="-1" r="-30" b="50608"/>
          <a:stretch/>
        </p:blipFill>
        <p:spPr>
          <a:xfrm>
            <a:off x="-16239" y="939779"/>
            <a:ext cx="9176479" cy="3057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CC53B3-44A4-AC42-8FBF-3CC7F7343131}"/>
              </a:ext>
            </a:extLst>
          </p:cNvPr>
          <p:cNvSpPr txBox="1"/>
          <p:nvPr/>
        </p:nvSpPr>
        <p:spPr>
          <a:xfrm>
            <a:off x="25608" y="3962400"/>
            <a:ext cx="8003858" cy="189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dirty="0"/>
              <a:t>Apply current to CCK</a:t>
            </a:r>
            <a:r>
              <a:rPr lang="en-US" sz="3200" baseline="-25000" dirty="0"/>
              <a:t>L </a:t>
            </a:r>
            <a:r>
              <a:rPr lang="en-US" sz="3200" dirty="0"/>
              <a:t>→</a:t>
            </a:r>
            <a:r>
              <a:rPr lang="en-US" sz="3200" b="1" dirty="0"/>
              <a:t> IPSP </a:t>
            </a:r>
            <a:r>
              <a:rPr lang="en-US" sz="3200" dirty="0"/>
              <a:t>on </a:t>
            </a:r>
            <a:r>
              <a:rPr lang="en-US" sz="3200" b="1" dirty="0">
                <a:solidFill>
                  <a:srgbClr val="FF0000"/>
                </a:solidFill>
              </a:rPr>
              <a:t>PN</a:t>
            </a:r>
            <a:r>
              <a:rPr lang="en-US" sz="3200" b="1" baseline="-25000" dirty="0">
                <a:solidFill>
                  <a:srgbClr val="FF0000"/>
                </a:solidFill>
              </a:rPr>
              <a:t>IL</a:t>
            </a:r>
            <a:r>
              <a:rPr lang="en-US" sz="3200" b="1" dirty="0"/>
              <a:t> + </a:t>
            </a:r>
            <a:r>
              <a:rPr lang="en-US" sz="3200" b="1" dirty="0">
                <a:solidFill>
                  <a:srgbClr val="00B0F0"/>
                </a:solidFill>
              </a:rPr>
              <a:t>PN</a:t>
            </a:r>
            <a:r>
              <a:rPr lang="en-US" sz="3200" b="1" baseline="-25000" dirty="0">
                <a:solidFill>
                  <a:srgbClr val="00B0F0"/>
                </a:solidFill>
              </a:rPr>
              <a:t>PL</a:t>
            </a:r>
          </a:p>
          <a:p>
            <a:endParaRPr lang="en-US" sz="3200" dirty="0"/>
          </a:p>
          <a:p>
            <a:r>
              <a:rPr lang="en-US" sz="3200" b="1" dirty="0"/>
              <a:t>C + D) </a:t>
            </a:r>
            <a:r>
              <a:rPr lang="en-US" sz="3200" dirty="0"/>
              <a:t>verify IPSPS by blocking GABA</a:t>
            </a:r>
            <a:r>
              <a:rPr lang="en-US" sz="3200" baseline="-25000" dirty="0"/>
              <a:t>A</a:t>
            </a:r>
            <a:r>
              <a:rPr lang="en-US" sz="3200" baseline="30000" dirty="0"/>
              <a:t> </a:t>
            </a:r>
            <a:r>
              <a:rPr lang="en-US" sz="3200" dirty="0"/>
              <a:t> with PTX</a:t>
            </a:r>
          </a:p>
          <a:p>
            <a:endParaRPr lang="en-US" sz="32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F0B395-F619-5040-93A6-22EBC6431ED8}"/>
              </a:ext>
            </a:extLst>
          </p:cNvPr>
          <p:cNvSpPr txBox="1"/>
          <p:nvPr/>
        </p:nvSpPr>
        <p:spPr>
          <a:xfrm>
            <a:off x="2788948" y="0"/>
            <a:ext cx="356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Electrophysiology</a:t>
            </a:r>
          </a:p>
        </p:txBody>
      </p:sp>
    </p:spTree>
    <p:extLst>
      <p:ext uri="{BB962C8B-B14F-4D97-AF65-F5344CB8AC3E}">
        <p14:creationId xmlns:p14="http://schemas.microsoft.com/office/powerpoint/2010/main" val="316179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91BABA-5D6F-5849-A8C4-7548B9CB9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17" r="76980" b="-370"/>
          <a:stretch/>
        </p:blipFill>
        <p:spPr>
          <a:xfrm>
            <a:off x="0" y="0"/>
            <a:ext cx="2286000" cy="2514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18D227-B776-3D47-94A0-1A39BCCE6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8" t="48617" r="57892" b="-370"/>
          <a:stretch/>
        </p:blipFill>
        <p:spPr>
          <a:xfrm>
            <a:off x="2499" y="3923728"/>
            <a:ext cx="2131102" cy="2934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48FE4-1CD0-4A41-8985-75C3486C7C37}"/>
              </a:ext>
            </a:extLst>
          </p:cNvPr>
          <p:cNvSpPr txBox="1"/>
          <p:nvPr/>
        </p:nvSpPr>
        <p:spPr>
          <a:xfrm>
            <a:off x="2286000" y="995689"/>
            <a:ext cx="67166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Equal # connections</a:t>
            </a:r>
            <a:r>
              <a:rPr lang="en-US" sz="2800" dirty="0"/>
              <a:t> from CCK</a:t>
            </a:r>
            <a:r>
              <a:rPr lang="en-US" sz="2800" baseline="-25000" dirty="0"/>
              <a:t>L </a:t>
            </a:r>
            <a:r>
              <a:rPr lang="en-US" sz="2800" dirty="0"/>
              <a:t>to </a:t>
            </a:r>
            <a:r>
              <a:rPr lang="en-US" sz="2800" b="1" dirty="0">
                <a:solidFill>
                  <a:srgbClr val="FF0000"/>
                </a:solidFill>
              </a:rPr>
              <a:t>PN</a:t>
            </a:r>
            <a:r>
              <a:rPr lang="en-US" sz="2800" b="1" baseline="-25000" dirty="0">
                <a:solidFill>
                  <a:srgbClr val="FF0000"/>
                </a:solidFill>
              </a:rPr>
              <a:t>IL</a:t>
            </a:r>
            <a:r>
              <a:rPr lang="en-US" sz="2800" dirty="0"/>
              <a:t> + </a:t>
            </a:r>
            <a:r>
              <a:rPr lang="en-US" sz="2800" b="1" dirty="0">
                <a:solidFill>
                  <a:srgbClr val="00B0F0"/>
                </a:solidFill>
              </a:rPr>
              <a:t>PN</a:t>
            </a:r>
            <a:r>
              <a:rPr lang="en-US" sz="2800" b="1" baseline="-25000" dirty="0">
                <a:solidFill>
                  <a:srgbClr val="00B0F0"/>
                </a:solidFill>
              </a:rPr>
              <a:t>PL</a:t>
            </a:r>
          </a:p>
          <a:p>
            <a:r>
              <a:rPr lang="en-US" sz="2800" dirty="0"/>
              <a:t>populations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26EA91-D332-064A-AFD0-07E62A4AE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34" t="48617" r="37048" b="-370"/>
          <a:stretch/>
        </p:blipFill>
        <p:spPr>
          <a:xfrm>
            <a:off x="6745949" y="3941217"/>
            <a:ext cx="2398051" cy="2916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3AFC05-7339-F140-A714-DC761B6DD5F0}"/>
              </a:ext>
            </a:extLst>
          </p:cNvPr>
          <p:cNvSpPr/>
          <p:nvPr/>
        </p:nvSpPr>
        <p:spPr>
          <a:xfrm>
            <a:off x="2524793" y="5791200"/>
            <a:ext cx="4275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 diff. in </a:t>
            </a:r>
            <a:r>
              <a:rPr lang="en-US" sz="2400" b="1" dirty="0"/>
              <a:t>synaptic conductance </a:t>
            </a:r>
          </a:p>
          <a:p>
            <a:r>
              <a:rPr lang="en-US" sz="2400" dirty="0"/>
              <a:t>	of </a:t>
            </a:r>
            <a:r>
              <a:rPr lang="en-US" sz="2400" b="1" dirty="0">
                <a:solidFill>
                  <a:srgbClr val="FF0000"/>
                </a:solidFill>
              </a:rPr>
              <a:t>PN</a:t>
            </a:r>
            <a:r>
              <a:rPr lang="en-US" sz="2400" b="1" baseline="-25000" dirty="0">
                <a:solidFill>
                  <a:srgbClr val="FF0000"/>
                </a:solidFill>
              </a:rPr>
              <a:t>IL</a:t>
            </a:r>
            <a:r>
              <a:rPr lang="en-US" sz="2400" dirty="0"/>
              <a:t> + </a:t>
            </a:r>
            <a:r>
              <a:rPr lang="en-US" sz="2400" b="1" dirty="0">
                <a:solidFill>
                  <a:srgbClr val="00B0F0"/>
                </a:solidFill>
              </a:rPr>
              <a:t>PN</a:t>
            </a:r>
            <a:r>
              <a:rPr lang="en-US" sz="2400" b="1" baseline="-25000" dirty="0">
                <a:solidFill>
                  <a:srgbClr val="00B0F0"/>
                </a:solidFill>
              </a:rPr>
              <a:t>PL</a:t>
            </a:r>
            <a:r>
              <a:rPr lang="en-US" sz="2400" baseline="-25000" dirty="0"/>
              <a:t> </a:t>
            </a:r>
            <a:endParaRPr lang="en-US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836B586-5E52-1F48-89BA-B7E27EE13440}"/>
              </a:ext>
            </a:extLst>
          </p:cNvPr>
          <p:cNvCxnSpPr>
            <a:cxnSpLocks/>
          </p:cNvCxnSpPr>
          <p:nvPr/>
        </p:nvCxnSpPr>
        <p:spPr>
          <a:xfrm>
            <a:off x="3260810" y="5219061"/>
            <a:ext cx="2225590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FF796C-D562-2648-A2EB-AC8047D7B508}"/>
              </a:ext>
            </a:extLst>
          </p:cNvPr>
          <p:cNvSpPr txBox="1"/>
          <p:nvPr/>
        </p:nvSpPr>
        <p:spPr>
          <a:xfrm>
            <a:off x="2152855" y="4757395"/>
            <a:ext cx="1023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Single</a:t>
            </a:r>
          </a:p>
          <a:p>
            <a:pPr algn="ctr"/>
            <a:r>
              <a:rPr lang="en-US" dirty="0"/>
              <a:t>Action</a:t>
            </a:r>
          </a:p>
          <a:p>
            <a:pPr algn="ctr"/>
            <a:r>
              <a:rPr lang="en-US" dirty="0"/>
              <a:t>Potential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C9C8EF2-A773-5F4A-9E45-76D0A1F70627}"/>
              </a:ext>
            </a:extLst>
          </p:cNvPr>
          <p:cNvSpPr/>
          <p:nvPr/>
        </p:nvSpPr>
        <p:spPr>
          <a:xfrm>
            <a:off x="2133601" y="4716625"/>
            <a:ext cx="1042676" cy="946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AE53B3F-249D-6848-A98E-AE94FEA36A2D}"/>
              </a:ext>
            </a:extLst>
          </p:cNvPr>
          <p:cNvSpPr/>
          <p:nvPr/>
        </p:nvSpPr>
        <p:spPr>
          <a:xfrm>
            <a:off x="5522474" y="4707865"/>
            <a:ext cx="1183126" cy="10080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F70439-09ED-D142-8303-84F04C23E7F1}"/>
              </a:ext>
            </a:extLst>
          </p:cNvPr>
          <p:cNvSpPr txBox="1"/>
          <p:nvPr/>
        </p:nvSpPr>
        <p:spPr>
          <a:xfrm>
            <a:off x="5562823" y="4757395"/>
            <a:ext cx="1062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50ms </a:t>
            </a:r>
          </a:p>
          <a:p>
            <a:pPr algn="ctr"/>
            <a:r>
              <a:rPr lang="en-US" dirty="0"/>
              <a:t>100 Hz</a:t>
            </a:r>
          </a:p>
          <a:p>
            <a:pPr algn="ctr"/>
            <a:r>
              <a:rPr lang="en-US" dirty="0"/>
              <a:t> </a:t>
            </a:r>
            <a:r>
              <a:rPr lang="en-US" dirty="0" err="1"/>
              <a:t>APbursts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7" grpId="0" animBg="1"/>
      <p:bldP spid="19" grpId="0" animBg="1"/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B82DC-6CB8-894D-95E4-8462CA49A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68" t="46551" r="-2888" b="477"/>
          <a:stretch/>
        </p:blipFill>
        <p:spPr>
          <a:xfrm>
            <a:off x="27482" y="3505201"/>
            <a:ext cx="2656364" cy="3371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819430-D305-CC47-A610-3C8B19459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02" t="46551" r="17546" b="477"/>
          <a:stretch/>
        </p:blipFill>
        <p:spPr>
          <a:xfrm>
            <a:off x="1249" y="0"/>
            <a:ext cx="2284751" cy="3280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D79D06-E2E0-9F49-A79A-7C6A44638427}"/>
              </a:ext>
            </a:extLst>
          </p:cNvPr>
          <p:cNvSpPr txBox="1"/>
          <p:nvPr/>
        </p:nvSpPr>
        <p:spPr>
          <a:xfrm>
            <a:off x="2323475" y="11243"/>
            <a:ext cx="5846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IPSP Latency </a:t>
            </a:r>
            <a:r>
              <a:rPr lang="en-US" sz="2400" dirty="0"/>
              <a:t>is</a:t>
            </a:r>
            <a:r>
              <a:rPr lang="en-US" sz="2400" b="1" dirty="0"/>
              <a:t> </a:t>
            </a:r>
            <a:r>
              <a:rPr lang="en-US" sz="2400" dirty="0"/>
              <a:t>the same between</a:t>
            </a:r>
            <a:r>
              <a:rPr lang="en-US" sz="2400" b="1" dirty="0">
                <a:solidFill>
                  <a:srgbClr val="FF0000"/>
                </a:solidFill>
              </a:rPr>
              <a:t> PN</a:t>
            </a:r>
            <a:r>
              <a:rPr lang="en-US" sz="2400" b="1" baseline="-25000" dirty="0">
                <a:solidFill>
                  <a:srgbClr val="FF0000"/>
                </a:solidFill>
              </a:rPr>
              <a:t>IL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+ </a:t>
            </a:r>
            <a:r>
              <a:rPr lang="en-US" sz="2400" b="1" dirty="0">
                <a:solidFill>
                  <a:srgbClr val="00B0F0"/>
                </a:solidFill>
              </a:rPr>
              <a:t>PN</a:t>
            </a:r>
            <a:r>
              <a:rPr lang="en-US" sz="2400" b="1" baseline="-25000" dirty="0">
                <a:solidFill>
                  <a:srgbClr val="00B0F0"/>
                </a:solidFill>
              </a:rPr>
              <a:t>PL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Measuring AP threshold to IPSP onset</a:t>
            </a:r>
          </a:p>
          <a:p>
            <a:pPr lvl="2"/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A4D477-BF15-DE44-B577-6504B9FFEEF3}"/>
              </a:ext>
            </a:extLst>
          </p:cNvPr>
          <p:cNvSpPr txBox="1"/>
          <p:nvPr/>
        </p:nvSpPr>
        <p:spPr>
          <a:xfrm>
            <a:off x="2273508" y="3505201"/>
            <a:ext cx="5163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“Jitter” </a:t>
            </a:r>
            <a:r>
              <a:rPr lang="en-US" sz="2400" dirty="0"/>
              <a:t>is</a:t>
            </a:r>
            <a:r>
              <a:rPr lang="en-US" sz="2400" b="1" dirty="0"/>
              <a:t> </a:t>
            </a:r>
            <a:r>
              <a:rPr lang="en-US" sz="2400" dirty="0"/>
              <a:t>the same between </a:t>
            </a:r>
            <a:r>
              <a:rPr lang="en-US" sz="2400" b="1" dirty="0">
                <a:solidFill>
                  <a:srgbClr val="FF0000"/>
                </a:solidFill>
              </a:rPr>
              <a:t>PN</a:t>
            </a:r>
            <a:r>
              <a:rPr lang="en-US" sz="2400" b="1" baseline="-25000" dirty="0">
                <a:solidFill>
                  <a:srgbClr val="FF0000"/>
                </a:solidFill>
              </a:rPr>
              <a:t>IL</a:t>
            </a:r>
            <a:r>
              <a:rPr lang="en-US" sz="2400" dirty="0"/>
              <a:t> + </a:t>
            </a:r>
            <a:r>
              <a:rPr lang="en-US" sz="2400" b="1" dirty="0">
                <a:solidFill>
                  <a:srgbClr val="00B0F0"/>
                </a:solidFill>
              </a:rPr>
              <a:t>PN</a:t>
            </a:r>
            <a:r>
              <a:rPr lang="en-US" sz="2400" b="1" baseline="-25000" dirty="0">
                <a:solidFill>
                  <a:srgbClr val="00B0F0"/>
                </a:solidFill>
              </a:rPr>
              <a:t>PL</a:t>
            </a:r>
            <a:endParaRPr lang="en-US" sz="2400" b="1" dirty="0">
              <a:solidFill>
                <a:srgbClr val="00B0F0"/>
              </a:solidFill>
            </a:endParaRPr>
          </a:p>
          <a:p>
            <a:r>
              <a:rPr lang="en-US" sz="2400" dirty="0"/>
              <a:t>Standard deviation from IPSP latency </a:t>
            </a:r>
          </a:p>
        </p:txBody>
      </p:sp>
    </p:spTree>
    <p:extLst>
      <p:ext uri="{BB962C8B-B14F-4D97-AF65-F5344CB8AC3E}">
        <p14:creationId xmlns:p14="http://schemas.microsoft.com/office/powerpoint/2010/main" val="16790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675E6-E61B-9745-99F1-EE32DC59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1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Cb</a:t>
            </a:r>
            <a:r>
              <a:rPr lang="en-US" baseline="-25000" dirty="0"/>
              <a:t>1</a:t>
            </a:r>
            <a:r>
              <a:rPr lang="en-US" dirty="0"/>
              <a:t> expression between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PN</a:t>
            </a:r>
            <a:r>
              <a:rPr lang="en-US" baseline="-25000" dirty="0">
                <a:solidFill>
                  <a:srgbClr val="FF0000"/>
                </a:solidFill>
              </a:rPr>
              <a:t>PL</a:t>
            </a:r>
            <a:r>
              <a:rPr lang="en-US" dirty="0"/>
              <a:t> + </a:t>
            </a:r>
            <a:r>
              <a:rPr lang="en-US" dirty="0">
                <a:solidFill>
                  <a:srgbClr val="00B0F0"/>
                </a:solidFill>
              </a:rPr>
              <a:t>PN</a:t>
            </a:r>
            <a:r>
              <a:rPr lang="en-US" baseline="-25000" dirty="0">
                <a:solidFill>
                  <a:srgbClr val="00B0F0"/>
                </a:solidFill>
              </a:rPr>
              <a:t>IL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E94D96-CFFC-1245-8C4A-82E798B3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44" y="1112837"/>
            <a:ext cx="8229600" cy="4525963"/>
          </a:xfrm>
        </p:spPr>
        <p:txBody>
          <a:bodyPr/>
          <a:lstStyle/>
          <a:p>
            <a:r>
              <a:rPr lang="en-US" dirty="0"/>
              <a:t>Assessed DSI </a:t>
            </a:r>
            <a:r>
              <a:rPr lang="en-US" sz="1600" dirty="0"/>
              <a:t>(Depolarization-Induced Suppression of Inhibition)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dirty="0"/>
              <a:t>Depolarization of PNs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dirty="0"/>
              <a:t> inhibition by CCK</a:t>
            </a:r>
            <a:r>
              <a:rPr lang="en-US" baseline="-25000" dirty="0"/>
              <a:t>L</a:t>
            </a:r>
            <a:r>
              <a:rPr lang="en-US" dirty="0"/>
              <a:t>s</a:t>
            </a:r>
          </a:p>
          <a:p>
            <a:pPr lvl="1"/>
            <a:r>
              <a:rPr lang="en-US" dirty="0" err="1"/>
              <a:t>eCB</a:t>
            </a:r>
            <a:r>
              <a:rPr lang="en-US" dirty="0"/>
              <a:t> form of short-term plasticity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17F136-D253-2145-B761-4E6667FE6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6" t="19474" r="72500" b="50607"/>
          <a:stretch/>
        </p:blipFill>
        <p:spPr>
          <a:xfrm>
            <a:off x="2487742" y="3733800"/>
            <a:ext cx="3750299" cy="297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20DE34-7111-BB46-B9FD-0A39136E52A1}"/>
              </a:ext>
            </a:extLst>
          </p:cNvPr>
          <p:cNvSpPr txBox="1"/>
          <p:nvPr/>
        </p:nvSpPr>
        <p:spPr>
          <a:xfrm>
            <a:off x="654518" y="3402544"/>
            <a:ext cx="1695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Depolarize</a:t>
            </a:r>
          </a:p>
          <a:p>
            <a:pPr algn="ctr"/>
            <a:r>
              <a:rPr lang="en-US" sz="2400" dirty="0"/>
              <a:t>(0 mV, 5sec)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8C9C528-15A8-3D40-8450-D46527A70245}"/>
              </a:ext>
            </a:extLst>
          </p:cNvPr>
          <p:cNvCxnSpPr>
            <a:cxnSpLocks/>
          </p:cNvCxnSpPr>
          <p:nvPr/>
        </p:nvCxnSpPr>
        <p:spPr>
          <a:xfrm>
            <a:off x="2382917" y="4047847"/>
            <a:ext cx="1503283" cy="5241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FF4DDA3-76F2-4441-8FE9-F715261DA46C}"/>
              </a:ext>
            </a:extLst>
          </p:cNvPr>
          <p:cNvCxnSpPr>
            <a:cxnSpLocks/>
          </p:cNvCxnSpPr>
          <p:nvPr/>
        </p:nvCxnSpPr>
        <p:spPr>
          <a:xfrm>
            <a:off x="2349919" y="4047847"/>
            <a:ext cx="1439364" cy="17433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588E670-D4DE-BD4D-9D6B-CC041DAAD890}"/>
              </a:ext>
            </a:extLst>
          </p:cNvPr>
          <p:cNvCxnSpPr/>
          <p:nvPr/>
        </p:nvCxnSpPr>
        <p:spPr>
          <a:xfrm flipV="1">
            <a:off x="3886200" y="5486400"/>
            <a:ext cx="1524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4AE117B-A024-8140-B059-4C92A07AFC59}"/>
              </a:ext>
            </a:extLst>
          </p:cNvPr>
          <p:cNvCxnSpPr>
            <a:cxnSpLocks/>
          </p:cNvCxnSpPr>
          <p:nvPr/>
        </p:nvCxnSpPr>
        <p:spPr>
          <a:xfrm>
            <a:off x="3877764" y="4767497"/>
            <a:ext cx="173117" cy="2617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ECA6AA-2816-0140-8EE4-732900C50619}"/>
              </a:ext>
            </a:extLst>
          </p:cNvPr>
          <p:cNvSpPr txBox="1"/>
          <p:nvPr/>
        </p:nvSpPr>
        <p:spPr>
          <a:xfrm>
            <a:off x="3890677" y="5035034"/>
            <a:ext cx="65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5A752"/>
                </a:solidFill>
              </a:rPr>
              <a:t>2-AG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0B5C00-1CEA-2E4B-BCD9-FBEBF1AFF4D6}"/>
              </a:ext>
            </a:extLst>
          </p:cNvPr>
          <p:cNvSpPr txBox="1"/>
          <p:nvPr/>
        </p:nvSpPr>
        <p:spPr>
          <a:xfrm>
            <a:off x="6410841" y="3586182"/>
            <a:ext cx="136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Record from </a:t>
            </a:r>
          </a:p>
          <a:p>
            <a:pPr algn="ctr"/>
            <a:r>
              <a:rPr lang="en-US" dirty="0"/>
              <a:t>CCK</a:t>
            </a:r>
            <a:r>
              <a:rPr lang="en-US" baseline="-25000" dirty="0"/>
              <a:t>L </a:t>
            </a:r>
          </a:p>
          <a:p>
            <a:pPr algn="ctr"/>
            <a:r>
              <a:rPr lang="en-US" dirty="0"/>
              <a:t>Axon term.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2D4DE44-D79B-E94F-91A0-535AD2F5C469}"/>
              </a:ext>
            </a:extLst>
          </p:cNvPr>
          <p:cNvCxnSpPr>
            <a:cxnSpLocks/>
          </p:cNvCxnSpPr>
          <p:nvPr/>
        </p:nvCxnSpPr>
        <p:spPr>
          <a:xfrm flipH="1">
            <a:off x="4139362" y="4047847"/>
            <a:ext cx="2203504" cy="7196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7CAA64A8-61E1-324F-A196-92943F85D2FA}"/>
              </a:ext>
            </a:extLst>
          </p:cNvPr>
          <p:cNvCxnSpPr>
            <a:cxnSpLocks/>
          </p:cNvCxnSpPr>
          <p:nvPr/>
        </p:nvCxnSpPr>
        <p:spPr>
          <a:xfrm flipH="1">
            <a:off x="4152275" y="4047847"/>
            <a:ext cx="2174247" cy="15909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74CA2C8-F974-5C46-AC0A-1D65A8BD1C85}"/>
              </a:ext>
            </a:extLst>
          </p:cNvPr>
          <p:cNvSpPr txBox="1"/>
          <p:nvPr/>
        </p:nvSpPr>
        <p:spPr>
          <a:xfrm>
            <a:off x="6139297" y="4767497"/>
            <a:ext cx="25792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Depolarize CCK</a:t>
            </a:r>
            <a:r>
              <a:rPr lang="en-US" sz="2000" baseline="-25000" dirty="0"/>
              <a:t>L</a:t>
            </a:r>
            <a:r>
              <a:rPr lang="en-US" sz="2000" dirty="0"/>
              <a:t> axon</a:t>
            </a:r>
          </a:p>
          <a:p>
            <a:pPr algn="ctr"/>
            <a:r>
              <a:rPr lang="en-US" sz="2000" dirty="0"/>
              <a:t>Terminals </a:t>
            </a:r>
          </a:p>
          <a:p>
            <a:pPr algn="ctr"/>
            <a:r>
              <a:rPr lang="en-US" sz="2000" dirty="0"/>
              <a:t>(8 APs, 20Hz / 10sec)</a:t>
            </a:r>
          </a:p>
          <a:p>
            <a:pPr algn="ctr"/>
            <a:r>
              <a:rPr lang="en-US" sz="2000" dirty="0"/>
              <a:t>(CCK </a:t>
            </a:r>
            <a:r>
              <a:rPr lang="en-US" sz="2000" dirty="0">
                <a:sym typeface="Wingdings" pitchFamily="2" charset="2"/>
              </a:rPr>
              <a:t>CCKBR2-AG )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D6842C9-C39E-FF42-8B53-AB8F17745641}"/>
              </a:ext>
            </a:extLst>
          </p:cNvPr>
          <p:cNvSpPr txBox="1"/>
          <p:nvPr/>
        </p:nvSpPr>
        <p:spPr>
          <a:xfrm>
            <a:off x="7620000" y="3710134"/>
            <a:ext cx="144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(Suppression </a:t>
            </a:r>
          </a:p>
          <a:p>
            <a:pPr algn="ctr"/>
            <a:r>
              <a:rPr lang="en-US" dirty="0"/>
              <a:t>from 2-AG)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EA9856-3CAF-3E40-8088-4520FE33350F}"/>
              </a:ext>
            </a:extLst>
          </p:cNvPr>
          <p:cNvSpPr txBox="1"/>
          <p:nvPr/>
        </p:nvSpPr>
        <p:spPr>
          <a:xfrm>
            <a:off x="7122293" y="619036"/>
            <a:ext cx="20217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Depolarization of PN will inhibit </a:t>
            </a:r>
          </a:p>
          <a:p>
            <a:r>
              <a:rPr lang="en-US" sz="1100" dirty="0" err="1"/>
              <a:t>presynapses</a:t>
            </a:r>
            <a:r>
              <a:rPr lang="en-US" sz="1100" dirty="0"/>
              <a:t> projecting to it by </a:t>
            </a:r>
          </a:p>
          <a:p>
            <a:r>
              <a:rPr lang="en-US" sz="1100" dirty="0"/>
              <a:t>releasing </a:t>
            </a:r>
            <a:r>
              <a:rPr lang="en-US" sz="1100" dirty="0" err="1"/>
              <a:t>endocannabindoids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133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7" grpId="0"/>
      <p:bldP spid="2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5DADC8-E196-F842-8946-D6090BA74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4" b="50905"/>
          <a:stretch/>
        </p:blipFill>
        <p:spPr>
          <a:xfrm>
            <a:off x="-18738" y="2498"/>
            <a:ext cx="6787733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17AD6D-3046-2849-9165-AD4999034DD6}"/>
              </a:ext>
            </a:extLst>
          </p:cNvPr>
          <p:cNvSpPr txBox="1"/>
          <p:nvPr/>
        </p:nvSpPr>
        <p:spPr>
          <a:xfrm>
            <a:off x="6934200" y="228600"/>
            <a:ext cx="23750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  <a:p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CCKL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PN</a:t>
            </a:r>
            <a:r>
              <a:rPr lang="en-US" sz="2400" b="1" baseline="-25000" dirty="0">
                <a:solidFill>
                  <a:srgbClr val="FF0000"/>
                </a:solidFill>
                <a:sym typeface="Wingdings" pitchFamily="2" charset="2"/>
              </a:rPr>
              <a:t>IL</a:t>
            </a:r>
          </a:p>
          <a:p>
            <a:endParaRPr lang="en-US" sz="2400" b="1" baseline="-25000" dirty="0">
              <a:solidFill>
                <a:srgbClr val="FF0000"/>
              </a:solidFill>
              <a:sym typeface="Wingdings" pitchFamily="2" charset="2"/>
            </a:endParaRPr>
          </a:p>
          <a:p>
            <a:endParaRPr lang="en-US" sz="2400" baseline="-25000" dirty="0">
              <a:solidFill>
                <a:srgbClr val="00B0F0"/>
              </a:solidFill>
              <a:sym typeface="Wingdings" pitchFamily="2" charset="2"/>
            </a:endParaRP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D24F5D-76EC-9445-BB79-BC7FC0263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1" r="270" b="50905"/>
          <a:stretch/>
        </p:blipFill>
        <p:spPr>
          <a:xfrm>
            <a:off x="-18738" y="3431498"/>
            <a:ext cx="2044595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09F02C-4B27-7544-9F5E-DBAF14D64216}"/>
              </a:ext>
            </a:extLst>
          </p:cNvPr>
          <p:cNvSpPr txBox="1"/>
          <p:nvPr/>
        </p:nvSpPr>
        <p:spPr>
          <a:xfrm>
            <a:off x="2005870" y="3657600"/>
            <a:ext cx="451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DSI abolished by Cb</a:t>
            </a:r>
            <a:r>
              <a:rPr lang="en-US" sz="2400" baseline="-25000" dirty="0"/>
              <a:t>1</a:t>
            </a:r>
            <a:r>
              <a:rPr lang="en-US" sz="2400" dirty="0"/>
              <a:t> antagonist </a:t>
            </a:r>
          </a:p>
        </p:txBody>
      </p:sp>
    </p:spTree>
    <p:extLst>
      <p:ext uri="{BB962C8B-B14F-4D97-AF65-F5344CB8AC3E}">
        <p14:creationId xmlns:p14="http://schemas.microsoft.com/office/powerpoint/2010/main" val="17671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BE672D4-E8C0-DD40-9A30-F4FB14E74963}"/>
              </a:ext>
            </a:extLst>
          </p:cNvPr>
          <p:cNvGrpSpPr/>
          <p:nvPr/>
        </p:nvGrpSpPr>
        <p:grpSpPr>
          <a:xfrm>
            <a:off x="0" y="0"/>
            <a:ext cx="9144000" cy="2895600"/>
            <a:chOff x="0" y="0"/>
            <a:chExt cx="7105338" cy="35826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D609747-C859-DD4A-86BD-6BC79DC11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" t="47854" r="20287" b="869"/>
            <a:stretch/>
          </p:blipFill>
          <p:spPr>
            <a:xfrm>
              <a:off x="0" y="1249"/>
              <a:ext cx="7105338" cy="35814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C6B612A-F01A-5C47-B6AA-EF6D7610CB82}"/>
                </a:ext>
              </a:extLst>
            </p:cNvPr>
            <p:cNvSpPr/>
            <p:nvPr/>
          </p:nvSpPr>
          <p:spPr>
            <a:xfrm>
              <a:off x="6858000" y="0"/>
              <a:ext cx="247338" cy="274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743C62-CCBA-9C45-93CD-7ED48606D069}"/>
              </a:ext>
            </a:extLst>
          </p:cNvPr>
          <p:cNvSpPr txBox="1"/>
          <p:nvPr/>
        </p:nvSpPr>
        <p:spPr>
          <a:xfrm>
            <a:off x="-106137" y="2924331"/>
            <a:ext cx="39161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 + D) </a:t>
            </a:r>
            <a:r>
              <a:rPr lang="en-US" sz="2800" dirty="0"/>
              <a:t>DSI observed in </a:t>
            </a:r>
            <a:r>
              <a:rPr lang="en-US" sz="2800" b="1" dirty="0"/>
              <a:t>all</a:t>
            </a:r>
            <a:r>
              <a:rPr lang="en-US" sz="2800" dirty="0"/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CCK</a:t>
            </a:r>
            <a:r>
              <a:rPr lang="en-US" sz="2800" b="1" baseline="-25000" dirty="0">
                <a:solidFill>
                  <a:srgbClr val="FF0000"/>
                </a:solidFill>
              </a:rPr>
              <a:t>L</a:t>
            </a:r>
            <a:r>
              <a:rPr lang="en-US" sz="2800" b="1" dirty="0">
                <a:solidFill>
                  <a:srgbClr val="FF0000"/>
                </a:solidFill>
              </a:rPr>
              <a:t> --&gt; PN</a:t>
            </a:r>
            <a:r>
              <a:rPr lang="en-US" sz="2800" b="1" baseline="-25000" dirty="0">
                <a:solidFill>
                  <a:srgbClr val="FF0000"/>
                </a:solidFill>
              </a:rPr>
              <a:t>IL  </a:t>
            </a:r>
          </a:p>
          <a:p>
            <a:pPr algn="ctr"/>
            <a:r>
              <a:rPr lang="en-US" sz="2800" u="sng" dirty="0"/>
              <a:t>but not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</a:rPr>
              <a:t> CCK</a:t>
            </a:r>
            <a:r>
              <a:rPr lang="en-US" sz="2800" b="1" baseline="-25000" dirty="0">
                <a:solidFill>
                  <a:srgbClr val="00B0F0"/>
                </a:solidFill>
              </a:rPr>
              <a:t>L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F0"/>
                </a:solidFill>
                <a:sym typeface="Wingdings" pitchFamily="2" charset="2"/>
              </a:rPr>
              <a:t>--&gt; PN</a:t>
            </a:r>
            <a:r>
              <a:rPr lang="en-US" sz="2800" b="1" baseline="-25000" dirty="0">
                <a:solidFill>
                  <a:srgbClr val="00B0F0"/>
                </a:solidFill>
                <a:sym typeface="Wingdings" pitchFamily="2" charset="2"/>
              </a:rPr>
              <a:t>PL</a:t>
            </a:r>
            <a:endParaRPr lang="en-US" sz="2800" b="1" baseline="-25000" dirty="0">
              <a:solidFill>
                <a:srgbClr val="00B0F0"/>
              </a:solidFill>
            </a:endParaRPr>
          </a:p>
          <a:p>
            <a:pPr algn="ctr"/>
            <a:r>
              <a:rPr lang="en-US" sz="2800" dirty="0"/>
              <a:t> </a:t>
            </a:r>
            <a:r>
              <a:rPr lang="en-US" sz="2800" dirty="0">
                <a:solidFill>
                  <a:srgbClr val="00B0F0"/>
                </a:solidFill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09CC63-8F70-534C-B78B-414173EC3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8" t="48002" r="-751" b="722"/>
          <a:stretch/>
        </p:blipFill>
        <p:spPr>
          <a:xfrm>
            <a:off x="4662827" y="3657599"/>
            <a:ext cx="1838528" cy="320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556917-4953-7A45-9955-EB759BD28D33}"/>
              </a:ext>
            </a:extLst>
          </p:cNvPr>
          <p:cNvSpPr txBox="1"/>
          <p:nvPr/>
        </p:nvSpPr>
        <p:spPr>
          <a:xfrm>
            <a:off x="6477621" y="4572000"/>
            <a:ext cx="2684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E) </a:t>
            </a:r>
            <a:r>
              <a:rPr lang="en-US" sz="2800" dirty="0"/>
              <a:t>DSI magnitude much greater </a:t>
            </a:r>
          </a:p>
          <a:p>
            <a:r>
              <a:rPr lang="en-US" sz="2800" dirty="0"/>
              <a:t>in </a:t>
            </a:r>
            <a:r>
              <a:rPr lang="en-US" sz="2800" b="1" dirty="0">
                <a:solidFill>
                  <a:srgbClr val="FF0000"/>
                </a:solidFill>
              </a:rPr>
              <a:t>CCK</a:t>
            </a:r>
            <a:r>
              <a:rPr lang="en-US" sz="2800" b="1" baseline="-25000" dirty="0">
                <a:solidFill>
                  <a:srgbClr val="FF0000"/>
                </a:solidFill>
              </a:rPr>
              <a:t>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--&gt; PN</a:t>
            </a:r>
            <a:r>
              <a:rPr lang="en-US" sz="2800" b="1" baseline="-25000" dirty="0">
                <a:solidFill>
                  <a:srgbClr val="FF0000"/>
                </a:solidFill>
                <a:sym typeface="Wingdings" pitchFamily="2" charset="2"/>
              </a:rPr>
              <a:t>IL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67BE5-8BDB-3D41-A851-305DABC1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-37802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Other Short term plasticity diff?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0C5721-EABD-4046-8AC2-74B5361B5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6" b="41304"/>
          <a:stretch/>
        </p:blipFill>
        <p:spPr>
          <a:xfrm>
            <a:off x="0" y="1778833"/>
            <a:ext cx="2602289" cy="5079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713DF1-E3B4-5A47-918D-77A5BD12D08A}"/>
              </a:ext>
            </a:extLst>
          </p:cNvPr>
          <p:cNvSpPr txBox="1"/>
          <p:nvPr/>
        </p:nvSpPr>
        <p:spPr>
          <a:xfrm>
            <a:off x="-27482" y="874692"/>
            <a:ext cx="421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A) </a:t>
            </a:r>
            <a:r>
              <a:rPr lang="en-US" sz="2400" u="sng" dirty="0"/>
              <a:t>Paired Pulse Ratio </a:t>
            </a:r>
            <a:r>
              <a:rPr lang="en-US" sz="2400" dirty="0"/>
              <a:t>– no difference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FC3EBB-6C5C-8943-9E50-F9A26335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5" t="130" r="-13350" b="41174"/>
          <a:stretch/>
        </p:blipFill>
        <p:spPr>
          <a:xfrm>
            <a:off x="4343400" y="1778833"/>
            <a:ext cx="5796945" cy="50791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CC14C1-8972-9E44-9A85-07D587EEF7C9}"/>
              </a:ext>
            </a:extLst>
          </p:cNvPr>
          <p:cNvSpPr txBox="1"/>
          <p:nvPr/>
        </p:nvSpPr>
        <p:spPr>
          <a:xfrm>
            <a:off x="4311590" y="628471"/>
            <a:ext cx="4810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B) </a:t>
            </a:r>
            <a:r>
              <a:rPr lang="en-US" sz="2400" dirty="0"/>
              <a:t>Brief presynaptic high bursts</a:t>
            </a:r>
          </a:p>
          <a:p>
            <a:r>
              <a:rPr lang="en-US" sz="2400" dirty="0"/>
              <a:t>     (100 Hz, 5 pulses) 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	</a:t>
            </a: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00B0F0"/>
                </a:solidFill>
                <a:sym typeface="Wingdings" pitchFamily="2" charset="2"/>
              </a:rPr>
              <a:t>PN</a:t>
            </a:r>
            <a:r>
              <a:rPr lang="en-US" sz="2400" b="1" baseline="-25000" dirty="0">
                <a:solidFill>
                  <a:srgbClr val="00B0F0"/>
                </a:solidFill>
                <a:sym typeface="Wingdings" pitchFamily="2" charset="2"/>
              </a:rPr>
              <a:t>IL </a:t>
            </a:r>
            <a:r>
              <a:rPr lang="en-US" sz="2400" b="1" dirty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en-US" sz="2400" b="1" dirty="0">
                <a:sym typeface="Wingdings" pitchFamily="2" charset="2"/>
              </a:rPr>
              <a:t>= </a:t>
            </a:r>
            <a:r>
              <a:rPr lang="en-US" sz="2400" dirty="0">
                <a:sym typeface="Wingdings" pitchFamily="2" charset="2"/>
              </a:rPr>
              <a:t>stronger depression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117E7B-D093-A84D-8D5D-A25A8B28F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74638"/>
            <a:ext cx="8229600" cy="5287962"/>
          </a:xfrm>
        </p:spPr>
        <p:txBody>
          <a:bodyPr/>
          <a:lstStyle/>
          <a:p>
            <a:r>
              <a:rPr lang="en-US" dirty="0"/>
              <a:t>So far..</a:t>
            </a:r>
          </a:p>
          <a:p>
            <a:pPr lvl="1"/>
            <a:r>
              <a:rPr lang="en-US" dirty="0"/>
              <a:t>Both CCK</a:t>
            </a:r>
            <a:r>
              <a:rPr lang="en-US" baseline="-25000" dirty="0"/>
              <a:t>L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PN</a:t>
            </a:r>
            <a:r>
              <a:rPr lang="en-US" b="1" baseline="-25000" dirty="0">
                <a:solidFill>
                  <a:srgbClr val="FF0000"/>
                </a:solidFill>
              </a:rPr>
              <a:t>IL</a:t>
            </a:r>
            <a:r>
              <a:rPr lang="en-US" dirty="0"/>
              <a:t> + </a:t>
            </a:r>
            <a:r>
              <a:rPr lang="en-US" b="1" dirty="0">
                <a:solidFill>
                  <a:srgbClr val="00B0F0"/>
                </a:solidFill>
              </a:rPr>
              <a:t>PN</a:t>
            </a:r>
            <a:r>
              <a:rPr lang="en-US" b="1" baseline="-25000" dirty="0">
                <a:solidFill>
                  <a:srgbClr val="00B0F0"/>
                </a:solidFill>
              </a:rPr>
              <a:t>PL 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/>
              <a:t>have equal synaptic connectivity and strength</a:t>
            </a:r>
          </a:p>
          <a:p>
            <a:pPr marL="457200" lvl="1" indent="0">
              <a:buNone/>
            </a:pPr>
            <a:r>
              <a:rPr lang="en-US" b="1" u="sng" dirty="0"/>
              <a:t>BUT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CCK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  <a:r>
              <a:rPr lang="en-US" b="1" dirty="0">
                <a:solidFill>
                  <a:srgbClr val="FF0000"/>
                </a:solidFill>
              </a:rPr>
              <a:t> –&gt; PN</a:t>
            </a:r>
            <a:r>
              <a:rPr lang="en-US" b="1" baseline="-25000" dirty="0">
                <a:solidFill>
                  <a:srgbClr val="FF0000"/>
                </a:solidFill>
              </a:rPr>
              <a:t>IL  </a:t>
            </a:r>
            <a:r>
              <a:rPr lang="en-US" dirty="0"/>
              <a:t>= more susceptible to activity-dependent suppression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1355CA-66D8-ED4A-8F3A-79011974C82E}"/>
              </a:ext>
            </a:extLst>
          </p:cNvPr>
          <p:cNvSpPr txBox="1"/>
          <p:nvPr/>
        </p:nvSpPr>
        <p:spPr>
          <a:xfrm>
            <a:off x="1043874" y="4330192"/>
            <a:ext cx="6599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Are mechanisms PRESYNAPTIC  or POSTSYNAPTIC??</a:t>
            </a:r>
          </a:p>
        </p:txBody>
      </p:sp>
    </p:spTree>
    <p:extLst>
      <p:ext uri="{BB962C8B-B14F-4D97-AF65-F5344CB8AC3E}">
        <p14:creationId xmlns:p14="http://schemas.microsoft.com/office/powerpoint/2010/main" val="41695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DAB90B-3D96-6541-8588-EA51D1B0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36576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C) </a:t>
            </a:r>
            <a:r>
              <a:rPr lang="en-US" sz="2800" dirty="0"/>
              <a:t>Cb</a:t>
            </a:r>
            <a:r>
              <a:rPr lang="en-US" sz="2800" baseline="-25000" dirty="0"/>
              <a:t>1</a:t>
            </a:r>
            <a:r>
              <a:rPr lang="en-US" sz="2800" dirty="0"/>
              <a:t> agonist applied  </a:t>
            </a:r>
            <a:r>
              <a:rPr lang="en-US" sz="2800" b="1" dirty="0">
                <a:solidFill>
                  <a:srgbClr val="FF0000"/>
                </a:solidFill>
              </a:rPr>
              <a:t>PN</a:t>
            </a:r>
            <a:r>
              <a:rPr lang="en-US" sz="2800" b="1" baseline="-25000" dirty="0">
                <a:solidFill>
                  <a:srgbClr val="FF0000"/>
                </a:solidFill>
              </a:rPr>
              <a:t>IL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+ </a:t>
            </a:r>
            <a:r>
              <a:rPr lang="en-US" sz="2800" b="1" dirty="0">
                <a:solidFill>
                  <a:srgbClr val="00B0F0"/>
                </a:solidFill>
              </a:rPr>
              <a:t>PN</a:t>
            </a:r>
            <a:r>
              <a:rPr lang="en-US" sz="2800" b="1" baseline="-25000" dirty="0">
                <a:solidFill>
                  <a:srgbClr val="00B0F0"/>
                </a:solidFill>
              </a:rPr>
              <a:t>PL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dirty="0"/>
              <a:t>depressed in a similar magnitude + time course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230F3D-EF78-8647-922E-339E4EF33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" t="58191" r="43836" b="-156"/>
          <a:stretch/>
        </p:blipFill>
        <p:spPr>
          <a:xfrm>
            <a:off x="-76200" y="1524000"/>
            <a:ext cx="4387568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5C3AE0-5D4B-4745-9921-D0A7A60C0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2" t="58576" r="-307" b="-541"/>
          <a:stretch/>
        </p:blipFill>
        <p:spPr>
          <a:xfrm>
            <a:off x="5514134" y="3748"/>
            <a:ext cx="3604882" cy="3905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C525D8-8996-854A-9D29-717D090CFEE0}"/>
              </a:ext>
            </a:extLst>
          </p:cNvPr>
          <p:cNvSpPr txBox="1"/>
          <p:nvPr/>
        </p:nvSpPr>
        <p:spPr>
          <a:xfrm>
            <a:off x="5514134" y="3909530"/>
            <a:ext cx="3939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D) </a:t>
            </a:r>
            <a:r>
              <a:rPr lang="en-US" sz="2600" dirty="0"/>
              <a:t> No diff in suppression by Cb</a:t>
            </a:r>
            <a:r>
              <a:rPr lang="en-US" sz="2600" baseline="-25000" dirty="0"/>
              <a:t>1</a:t>
            </a:r>
            <a:r>
              <a:rPr lang="en-US" sz="2600" dirty="0"/>
              <a:t> agonist</a:t>
            </a:r>
            <a:endParaRPr lang="en-US" sz="2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34C4D1-BDD7-5D4D-867A-CE410C577771}"/>
              </a:ext>
            </a:extLst>
          </p:cNvPr>
          <p:cNvSpPr txBox="1"/>
          <p:nvPr/>
        </p:nvSpPr>
        <p:spPr>
          <a:xfrm>
            <a:off x="533400" y="5429782"/>
            <a:ext cx="83079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*DSI differences cannot be explained by presynaptic mechanisms</a:t>
            </a:r>
          </a:p>
          <a:p>
            <a:endParaRPr lang="en-US" sz="2400" dirty="0"/>
          </a:p>
          <a:p>
            <a:r>
              <a:rPr lang="en-US" sz="2400" dirty="0"/>
              <a:t>*Tested if CCK </a:t>
            </a:r>
            <a:r>
              <a:rPr lang="en-US" sz="2400" dirty="0" err="1"/>
              <a:t>tonically</a:t>
            </a:r>
            <a:r>
              <a:rPr lang="en-US" sz="2400" dirty="0"/>
              <a:t> inhibited by Cb</a:t>
            </a:r>
            <a:r>
              <a:rPr lang="en-US" sz="2400" baseline="-25000" dirty="0"/>
              <a:t>1</a:t>
            </a:r>
            <a:r>
              <a:rPr lang="en-US" sz="2400" dirty="0"/>
              <a:t> (applied Cb</a:t>
            </a:r>
            <a:r>
              <a:rPr lang="en-US" sz="2400" baseline="-25000" dirty="0"/>
              <a:t>1</a:t>
            </a:r>
            <a:r>
              <a:rPr lang="en-US" sz="2400" dirty="0"/>
              <a:t> antagonist)</a:t>
            </a:r>
          </a:p>
          <a:p>
            <a:r>
              <a:rPr lang="en-US" sz="2400" dirty="0"/>
              <a:t>	</a:t>
            </a:r>
            <a:r>
              <a:rPr lang="en-US" sz="2400" b="1" dirty="0"/>
              <a:t>because </a:t>
            </a:r>
            <a:r>
              <a:rPr lang="en-US" sz="2400" b="1" i="1" dirty="0"/>
              <a:t>ex vivo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82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3735C1-F6C5-FD44-BDC8-166B37B1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220200" cy="4983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is fear learning?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1. </a:t>
            </a:r>
            <a:r>
              <a:rPr lang="en-US" sz="2800" b="1" dirty="0"/>
              <a:t>Acquisition</a:t>
            </a:r>
            <a:r>
              <a:rPr lang="en-US" dirty="0"/>
              <a:t> </a:t>
            </a:r>
            <a:r>
              <a:rPr lang="en-US" sz="2400" dirty="0">
                <a:sym typeface="Wingdings" pitchFamily="2" charset="2"/>
              </a:rPr>
              <a:t> touch stove  pain  fear response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2. </a:t>
            </a:r>
            <a:r>
              <a:rPr lang="en-US" sz="2800" b="1" dirty="0"/>
              <a:t>Consolidation</a:t>
            </a:r>
            <a:r>
              <a:rPr lang="en-US" dirty="0"/>
              <a:t>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sz="2400" dirty="0">
                <a:sym typeface="Wingdings" pitchFamily="2" charset="2"/>
              </a:rPr>
              <a:t>establish memory not to touch hot stove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	(short term memory)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3. </a:t>
            </a:r>
            <a:r>
              <a:rPr lang="en-US" sz="2800" b="1" dirty="0">
                <a:sym typeface="Wingdings" pitchFamily="2" charset="2"/>
              </a:rPr>
              <a:t>Recall</a:t>
            </a:r>
            <a:r>
              <a:rPr lang="en-US" sz="2800" dirty="0">
                <a:sym typeface="Wingdings" pitchFamily="2" charset="2"/>
              </a:rPr>
              <a:t>  </a:t>
            </a:r>
            <a:r>
              <a:rPr lang="en-US" sz="2400" dirty="0">
                <a:sym typeface="Wingdings" pitchFamily="2" charset="2"/>
              </a:rPr>
              <a:t>remember in future not to touch not stove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	(long term memory)</a:t>
            </a:r>
            <a:endParaRPr lang="en-US" dirty="0"/>
          </a:p>
        </p:txBody>
      </p:sp>
      <p:pic>
        <p:nvPicPr>
          <p:cNvPr id="4" name="Picture 14" descr="Image result for hot stove hand">
            <a:hlinkClick r:id="rId2"/>
            <a:extLst>
              <a:ext uri="{FF2B5EF4-FFF2-40B4-BE49-F238E27FC236}">
                <a16:creationId xmlns:a16="http://schemas.microsoft.com/office/drawing/2014/main" xmlns="" id="{4503862A-BAF3-524D-A3BB-63B8ABF6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3794575" cy="23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97924-FFCE-E045-B8C6-10B8916C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Postsynaptic differences?</a:t>
            </a:r>
            <a:br>
              <a:rPr lang="en-US" dirty="0"/>
            </a:br>
            <a:r>
              <a:rPr lang="en-US" dirty="0"/>
              <a:t>	DGLα + MGL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ACB44F-27A1-8241-BDD6-53DB9199A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37" y="1172980"/>
            <a:ext cx="2089685" cy="5642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7D8DF3-8623-CE4E-BF73-C1ADD4B7C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996"/>
            <a:ext cx="2438400" cy="56508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BCD068-5ACA-B241-A1B6-2FC320CD6051}"/>
              </a:ext>
            </a:extLst>
          </p:cNvPr>
          <p:cNvSpPr txBox="1"/>
          <p:nvPr/>
        </p:nvSpPr>
        <p:spPr>
          <a:xfrm>
            <a:off x="2391137" y="4724400"/>
            <a:ext cx="2403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/>
              <a:t>F)</a:t>
            </a:r>
            <a:endParaRPr lang="en-US" sz="2400" b="1" dirty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rgbClr val="00B0F0"/>
                </a:solidFill>
              </a:rPr>
              <a:t>PN</a:t>
            </a:r>
            <a:r>
              <a:rPr lang="en-US" sz="2400" b="1" baseline="-25000" dirty="0">
                <a:solidFill>
                  <a:srgbClr val="00B0F0"/>
                </a:solidFill>
              </a:rPr>
              <a:t>IL</a:t>
            </a:r>
            <a:r>
              <a:rPr lang="en-US" sz="2400" dirty="0"/>
              <a:t> have 50% more DGLα apposed Cb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 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CD373C-83D6-AD47-B908-114FF9FA664E}"/>
              </a:ext>
            </a:extLst>
          </p:cNvPr>
          <p:cNvSpPr txBox="1"/>
          <p:nvPr/>
        </p:nvSpPr>
        <p:spPr>
          <a:xfrm>
            <a:off x="2378538" y="1143000"/>
            <a:ext cx="2650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C)</a:t>
            </a:r>
          </a:p>
          <a:p>
            <a:r>
              <a:rPr lang="en-US" sz="2400" dirty="0"/>
              <a:t>No diff. in # of CCK</a:t>
            </a:r>
            <a:r>
              <a:rPr lang="en-US" sz="2400" baseline="-25000" dirty="0"/>
              <a:t>L</a:t>
            </a:r>
            <a:r>
              <a:rPr lang="en-US" sz="2400" dirty="0"/>
              <a:t> </a:t>
            </a:r>
          </a:p>
          <a:p>
            <a:r>
              <a:rPr lang="en-US" sz="2400" dirty="0"/>
              <a:t>Cb</a:t>
            </a:r>
            <a:r>
              <a:rPr lang="en-US" sz="2400" baseline="-25000" dirty="0"/>
              <a:t>1</a:t>
            </a:r>
            <a:r>
              <a:rPr lang="en-US" sz="2400" dirty="0"/>
              <a:t> terminals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F89E26-B03C-0B49-AFC5-AD9749A1B8D3}"/>
              </a:ext>
            </a:extLst>
          </p:cNvPr>
          <p:cNvSpPr txBox="1"/>
          <p:nvPr/>
        </p:nvSpPr>
        <p:spPr>
          <a:xfrm>
            <a:off x="6954135" y="1219200"/>
            <a:ext cx="1490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I)</a:t>
            </a:r>
          </a:p>
          <a:p>
            <a:r>
              <a:rPr lang="en-US" sz="2400" dirty="0"/>
              <a:t>Verifies </a:t>
            </a:r>
            <a:r>
              <a:rPr lang="en-US" sz="2400" b="1" dirty="0"/>
              <a:t>F)</a:t>
            </a:r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407885-BEF9-364A-B4EA-A5902425BF73}"/>
              </a:ext>
            </a:extLst>
          </p:cNvPr>
          <p:cNvSpPr txBox="1"/>
          <p:nvPr/>
        </p:nvSpPr>
        <p:spPr>
          <a:xfrm>
            <a:off x="6919222" y="4623137"/>
            <a:ext cx="1832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L)</a:t>
            </a:r>
          </a:p>
          <a:p>
            <a:r>
              <a:rPr lang="en-US" sz="2400" dirty="0"/>
              <a:t>No diff. in # </a:t>
            </a:r>
          </a:p>
          <a:p>
            <a:r>
              <a:rPr lang="en-US" sz="2400" dirty="0"/>
              <a:t>of MGL spots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B1DF8D-C899-A649-B695-37E08719918D}"/>
              </a:ext>
            </a:extLst>
          </p:cNvPr>
          <p:cNvSpPr txBox="1"/>
          <p:nvPr/>
        </p:nvSpPr>
        <p:spPr>
          <a:xfrm>
            <a:off x="7495" y="697468"/>
            <a:ext cx="337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*Differences not due to cell sizes*</a:t>
            </a:r>
          </a:p>
        </p:txBody>
      </p:sp>
    </p:spTree>
    <p:extLst>
      <p:ext uri="{BB962C8B-B14F-4D97-AF65-F5344CB8AC3E}">
        <p14:creationId xmlns:p14="http://schemas.microsoft.com/office/powerpoint/2010/main" val="14986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A52024-869F-604D-970C-FEED03EB702F}"/>
              </a:ext>
            </a:extLst>
          </p:cNvPr>
          <p:cNvSpPr txBox="1"/>
          <p:nvPr/>
        </p:nvSpPr>
        <p:spPr>
          <a:xfrm>
            <a:off x="533400" y="76200"/>
            <a:ext cx="845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Differences in DGLα after fear learning?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CC5296-3CA9-9D4B-BB00-58808C85D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r="65370" b="38197"/>
          <a:stretch/>
        </p:blipFill>
        <p:spPr>
          <a:xfrm>
            <a:off x="0" y="990600"/>
            <a:ext cx="2405367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4D11A9-E458-F94D-9E1A-ACD8433EE10F}"/>
              </a:ext>
            </a:extLst>
          </p:cNvPr>
          <p:cNvSpPr txBox="1"/>
          <p:nvPr/>
        </p:nvSpPr>
        <p:spPr>
          <a:xfrm>
            <a:off x="4038600" y="1371600"/>
            <a:ext cx="2198294" cy="156966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D)</a:t>
            </a:r>
          </a:p>
          <a:p>
            <a:r>
              <a:rPr lang="en-US" sz="2400" dirty="0"/>
              <a:t>Auditory CS</a:t>
            </a:r>
          </a:p>
          <a:p>
            <a:r>
              <a:rPr lang="en-US" sz="2400" dirty="0"/>
              <a:t>paradigm</a:t>
            </a:r>
          </a:p>
          <a:p>
            <a:r>
              <a:rPr lang="en-US" sz="2400" dirty="0"/>
              <a:t>5 US-CS pairings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77FD21-F6DA-9C49-8E45-EAF02E318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6" t="36229" r="91" b="38197"/>
          <a:stretch/>
        </p:blipFill>
        <p:spPr>
          <a:xfrm>
            <a:off x="0" y="4114800"/>
            <a:ext cx="4572000" cy="2286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8B97C3C-E445-0C49-8715-C637657C503C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2405367" y="2133600"/>
            <a:ext cx="1633233" cy="2283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80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DCF79F-98EF-2A4C-AC38-78F90D738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63649" r="30887" b="-1158"/>
          <a:stretch/>
        </p:blipFill>
        <p:spPr>
          <a:xfrm>
            <a:off x="38100" y="3657600"/>
            <a:ext cx="4572000" cy="335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563E5B-DEF7-584C-8C7C-636EC17B5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3" t="62491" r="-274"/>
          <a:stretch/>
        </p:blipFill>
        <p:spPr>
          <a:xfrm>
            <a:off x="7010400" y="3505200"/>
            <a:ext cx="2152650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3921B2-7E1B-3342-8D54-CC09CC050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1106" r="30888" b="64328"/>
          <a:stretch/>
        </p:blipFill>
        <p:spPr>
          <a:xfrm>
            <a:off x="-46274" y="34499"/>
            <a:ext cx="4618274" cy="3089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BEF48B-5A06-0D42-BC97-86051A0B2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6" t="-873" r="-339" b="63364"/>
          <a:stretch/>
        </p:blipFill>
        <p:spPr>
          <a:xfrm>
            <a:off x="7239000" y="-131550"/>
            <a:ext cx="1981200" cy="335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C91A0-2E07-DD4E-9475-385FEE956EE3}"/>
              </a:ext>
            </a:extLst>
          </p:cNvPr>
          <p:cNvSpPr txBox="1"/>
          <p:nvPr/>
        </p:nvSpPr>
        <p:spPr>
          <a:xfrm>
            <a:off x="5026028" y="762000"/>
            <a:ext cx="1777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BEFORE FC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6447B4C-8A2F-DC4A-8F6A-21D043C6F56D}"/>
              </a:ext>
            </a:extLst>
          </p:cNvPr>
          <p:cNvCxnSpPr>
            <a:stCxn id="2" idx="2"/>
          </p:cNvCxnSpPr>
          <p:nvPr/>
        </p:nvCxnSpPr>
        <p:spPr>
          <a:xfrm flipH="1">
            <a:off x="5867400" y="1285220"/>
            <a:ext cx="47430" cy="2372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33B625-D5F6-FC45-A785-1ADC3E50717F}"/>
              </a:ext>
            </a:extLst>
          </p:cNvPr>
          <p:cNvSpPr txBox="1"/>
          <p:nvPr/>
        </p:nvSpPr>
        <p:spPr>
          <a:xfrm>
            <a:off x="5026028" y="3678450"/>
            <a:ext cx="1557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AFTER FC</a:t>
            </a:r>
          </a:p>
        </p:txBody>
      </p:sp>
    </p:spTree>
    <p:extLst>
      <p:ext uri="{BB962C8B-B14F-4D97-AF65-F5344CB8AC3E}">
        <p14:creationId xmlns:p14="http://schemas.microsoft.com/office/powerpoint/2010/main" val="27974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0B815-838E-C545-A126-2E82A27F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1A27A-3918-3F41-ACE3-8298F04EF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8305800" cy="579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the BLA</a:t>
            </a:r>
          </a:p>
          <a:p>
            <a:pPr lvl="1"/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PN</a:t>
            </a:r>
            <a:r>
              <a:rPr lang="en-US" b="1" baseline="-25000" dirty="0">
                <a:solidFill>
                  <a:srgbClr val="FF0000"/>
                </a:solidFill>
              </a:rPr>
              <a:t>IL</a:t>
            </a:r>
            <a:r>
              <a:rPr lang="en-US" b="1" dirty="0"/>
              <a:t> + </a:t>
            </a:r>
            <a:r>
              <a:rPr lang="en-US" b="1" dirty="0">
                <a:solidFill>
                  <a:srgbClr val="00B0F0"/>
                </a:solidFill>
              </a:rPr>
              <a:t>PN</a:t>
            </a:r>
            <a:r>
              <a:rPr lang="en-US" b="1" baseline="-25000" dirty="0">
                <a:solidFill>
                  <a:srgbClr val="00B0F0"/>
                </a:solidFill>
              </a:rPr>
              <a:t>PL </a:t>
            </a:r>
            <a:r>
              <a:rPr lang="en-US" dirty="0"/>
              <a:t>neurons regulate expression/memory  of fear in opposite fashion</a:t>
            </a:r>
          </a:p>
          <a:p>
            <a:r>
              <a:rPr lang="en-US" b="1" dirty="0">
                <a:solidFill>
                  <a:srgbClr val="FF0000"/>
                </a:solidFill>
              </a:rPr>
              <a:t>PN</a:t>
            </a:r>
            <a:r>
              <a:rPr lang="en-US" b="1" baseline="-25000" dirty="0">
                <a:solidFill>
                  <a:srgbClr val="FF0000"/>
                </a:solidFill>
              </a:rPr>
              <a:t>IL</a:t>
            </a:r>
          </a:p>
          <a:p>
            <a:pPr lvl="1"/>
            <a:r>
              <a:rPr lang="en-US" dirty="0"/>
              <a:t>More susceptible to activity dependent suppression</a:t>
            </a:r>
          </a:p>
          <a:p>
            <a:pPr lvl="1"/>
            <a:r>
              <a:rPr lang="en-US" u="sng" dirty="0"/>
              <a:t>***Increased DAGLα on cell bodies***</a:t>
            </a:r>
          </a:p>
          <a:p>
            <a:pPr lvl="1"/>
            <a:endParaRPr lang="en-US" u="sng" dirty="0"/>
          </a:p>
          <a:p>
            <a:r>
              <a:rPr lang="en-US" b="1" dirty="0"/>
              <a:t>***No difference in </a:t>
            </a:r>
          </a:p>
          <a:p>
            <a:pPr lvl="1"/>
            <a:r>
              <a:rPr lang="en-US" dirty="0"/>
              <a:t># of MGL spots on CCK</a:t>
            </a:r>
            <a:r>
              <a:rPr lang="en-US" baseline="-25000" dirty="0"/>
              <a:t>L</a:t>
            </a:r>
            <a:endParaRPr lang="en-US" dirty="0"/>
          </a:p>
          <a:p>
            <a:pPr lvl="1"/>
            <a:r>
              <a:rPr lang="en-US" dirty="0"/>
              <a:t># of CCK</a:t>
            </a:r>
            <a:r>
              <a:rPr lang="en-US" baseline="-25000" dirty="0"/>
              <a:t>L</a:t>
            </a:r>
            <a:r>
              <a:rPr lang="en-US" dirty="0"/>
              <a:t> Cb</a:t>
            </a:r>
            <a:r>
              <a:rPr lang="en-US" baseline="-25000" dirty="0"/>
              <a:t>1</a:t>
            </a:r>
            <a:r>
              <a:rPr lang="en-US" dirty="0"/>
              <a:t> terminals</a:t>
            </a:r>
          </a:p>
          <a:p>
            <a:pPr lvl="1"/>
            <a:r>
              <a:rPr lang="en-US" dirty="0"/>
              <a:t>Connectivity and strength of CCK</a:t>
            </a:r>
            <a:r>
              <a:rPr lang="en-US" baseline="-25000" dirty="0"/>
              <a:t>L</a:t>
            </a:r>
            <a:r>
              <a:rPr lang="en-US" dirty="0"/>
              <a:t> innervations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>
                <a:lumMod val="85000"/>
                <a:lumOff val="15000"/>
              </a:srgbClr>
            </a:gs>
            <a:gs pos="7000">
              <a:srgbClr val="0070C0">
                <a:lumMod val="76000"/>
                <a:lumOff val="24000"/>
              </a:srgbClr>
            </a:gs>
            <a:gs pos="35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Endocannabinoid signaling modulates susceptibility to traumatic stress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87" y="2209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RJ, et al. 2018</a:t>
            </a:r>
          </a:p>
        </p:txBody>
      </p:sp>
    </p:spTree>
    <p:extLst>
      <p:ext uri="{BB962C8B-B14F-4D97-AF65-F5344CB8AC3E}">
        <p14:creationId xmlns:p14="http://schemas.microsoft.com/office/powerpoint/2010/main" val="2206653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353E71-5DD2-FF41-ADFC-2ADA0D84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CFC543-1B15-A94B-98A5-CB158D302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= risk for depression anxiety</a:t>
            </a:r>
          </a:p>
          <a:p>
            <a:pPr lvl="1"/>
            <a:r>
              <a:rPr lang="en-US" dirty="0"/>
              <a:t>Resilience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dirty="0">
                <a:cs typeface="Times New Roman" panose="02020603050405020304" pitchFamily="18" charset="0"/>
              </a:rPr>
              <a:t>risk of psychopathology </a:t>
            </a:r>
          </a:p>
          <a:p>
            <a:pPr lvl="2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***Active adaptation***</a:t>
            </a:r>
          </a:p>
          <a:p>
            <a:pPr lvl="3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the absence of maladaptive behaviors induced from stress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2-AG may have a role in promoting stress-resilience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Acute traumatic stress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Successful adaptation to repeated homotypic stress</a:t>
            </a:r>
          </a:p>
        </p:txBody>
      </p:sp>
    </p:spTree>
    <p:extLst>
      <p:ext uri="{BB962C8B-B14F-4D97-AF65-F5344CB8AC3E}">
        <p14:creationId xmlns:p14="http://schemas.microsoft.com/office/powerpoint/2010/main" val="8094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1F406-A9E6-264D-A8FF-00088D0B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0E3A39-CB44-CF40-AB5E-1F1D20AB9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AEA acts as stress “buffer”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en-US" dirty="0"/>
              <a:t>AEA levels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Unconditioned anxiety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Stress-induced increases in </a:t>
            </a:r>
          </a:p>
          <a:p>
            <a:pPr lvl="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Anxiety</a:t>
            </a:r>
          </a:p>
          <a:p>
            <a:pPr lvl="3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release</a:t>
            </a:r>
          </a:p>
          <a:p>
            <a:pPr lvl="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Dendritic remodeling 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extinction learning </a:t>
            </a:r>
          </a:p>
          <a:p>
            <a:r>
              <a:rPr lang="en-US" dirty="0"/>
              <a:t>Stress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↓ </a:t>
            </a:r>
            <a:r>
              <a:rPr lang="en-US" dirty="0">
                <a:cs typeface="Times New Roman" panose="02020603050405020304" pitchFamily="18" charset="0"/>
              </a:rPr>
              <a:t>brain AEA levels</a:t>
            </a:r>
          </a:p>
        </p:txBody>
      </p:sp>
    </p:spTree>
    <p:extLst>
      <p:ext uri="{BB962C8B-B14F-4D97-AF65-F5344CB8AC3E}">
        <p14:creationId xmlns:p14="http://schemas.microsoft.com/office/powerpoint/2010/main" val="38125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AD85C-9358-5A4A-B993-E17B1449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Determine2-AG’s role in</a:t>
            </a:r>
            <a:br>
              <a:rPr lang="en-US" dirty="0"/>
            </a:br>
            <a:r>
              <a:rPr lang="en-US" dirty="0"/>
              <a:t> stress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100A4D-DA22-2949-9116-46032F036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Inhibit </a:t>
            </a:r>
            <a:r>
              <a:rPr lang="en-US" sz="2800" dirty="0" err="1"/>
              <a:t>Monoacylglycerol</a:t>
            </a:r>
            <a:r>
              <a:rPr lang="en-US" sz="2800" dirty="0"/>
              <a:t> Lipase (MAGL)</a:t>
            </a:r>
          </a:p>
          <a:p>
            <a:pPr lvl="2"/>
            <a:r>
              <a:rPr lang="en-US" b="1" dirty="0"/>
              <a:t>JZL-184</a:t>
            </a:r>
            <a:r>
              <a:rPr lang="en-US" dirty="0"/>
              <a:t> (8mg/kg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marL="914400" lvl="2" indent="0">
              <a:buNone/>
            </a:pPr>
            <a:r>
              <a:rPr lang="en-US" dirty="0"/>
              <a:t>		</a:t>
            </a:r>
            <a:r>
              <a:rPr lang="en-US" sz="2800" dirty="0"/>
              <a:t>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2-AG levels (reduce breakdown)</a:t>
            </a:r>
          </a:p>
          <a:p>
            <a:pPr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cs typeface="Times New Roman" panose="02020603050405020304" pitchFamily="18" charset="0"/>
              </a:rPr>
              <a:t>What effects on stress-induced anxiety behaviors using NIH test?</a:t>
            </a:r>
          </a:p>
          <a:p>
            <a:pPr marL="914400" lvl="2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Figur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Figur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s://media-nature-com.ezproxy.usd.edu/lw926/nature-assets/ncomms/2017/170328/ncomms14782/images/ncomms14782-f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https://media-nature-com.ezproxy.usd.edu/lw926/nature-assets/ncomms/2017/170328/ncomms14782/images/ncomms14782-f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 descr="C:\Kevin\Research Papers\Endocannabinoids\ncomms14782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5" b="79433"/>
          <a:stretch/>
        </p:blipFill>
        <p:spPr bwMode="auto">
          <a:xfrm>
            <a:off x="-9728" y="7937"/>
            <a:ext cx="3132307" cy="27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2750403"/>
            <a:ext cx="2855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JZL-184</a:t>
            </a:r>
          </a:p>
          <a:p>
            <a:pPr algn="ctr"/>
            <a:r>
              <a:rPr lang="en-US" sz="2400" dirty="0"/>
              <a:t>Increased 2-AG levels</a:t>
            </a:r>
          </a:p>
        </p:txBody>
      </p:sp>
      <p:pic>
        <p:nvPicPr>
          <p:cNvPr id="8" name="Picture 9" descr="C:\Kevin\Research Papers\Endocannabinoids\ncomms14782-f1.jpg">
            <a:extLst>
              <a:ext uri="{FF2B5EF4-FFF2-40B4-BE49-F238E27FC236}">
                <a16:creationId xmlns:a16="http://schemas.microsoft.com/office/drawing/2014/main" xmlns="" id="{AE7CF8F6-53B6-114F-95A6-D6104A499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3" b="79433"/>
          <a:stretch/>
        </p:blipFill>
        <p:spPr bwMode="auto">
          <a:xfrm>
            <a:off x="3219855" y="4082602"/>
            <a:ext cx="5924145" cy="27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F76BB3-D6EF-4644-A94C-D2CD796E278E}"/>
              </a:ext>
            </a:extLst>
          </p:cNvPr>
          <p:cNvSpPr txBox="1"/>
          <p:nvPr/>
        </p:nvSpPr>
        <p:spPr>
          <a:xfrm>
            <a:off x="3429001" y="3316137"/>
            <a:ext cx="2696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JZL-184</a:t>
            </a:r>
          </a:p>
          <a:p>
            <a:pPr algn="ctr"/>
            <a:r>
              <a:rPr lang="en-US" sz="2400" dirty="0"/>
              <a:t>Decreased AA levels</a:t>
            </a:r>
          </a:p>
          <a:p>
            <a:pPr algn="ctr"/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23893C-3ACB-B74F-AA97-587BF8B67717}"/>
              </a:ext>
            </a:extLst>
          </p:cNvPr>
          <p:cNvSpPr txBox="1"/>
          <p:nvPr/>
        </p:nvSpPr>
        <p:spPr>
          <a:xfrm>
            <a:off x="6781801" y="3320602"/>
            <a:ext cx="2280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JZL-184</a:t>
            </a:r>
          </a:p>
          <a:p>
            <a:pPr algn="ctr"/>
            <a:r>
              <a:rPr lang="en-US" sz="2400" dirty="0"/>
              <a:t>AEA not effected</a:t>
            </a:r>
          </a:p>
        </p:txBody>
      </p:sp>
    </p:spTree>
    <p:extLst>
      <p:ext uri="{BB962C8B-B14F-4D97-AF65-F5344CB8AC3E}">
        <p14:creationId xmlns:p14="http://schemas.microsoft.com/office/powerpoint/2010/main" val="14842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200" dirty="0">
                <a:latin typeface="+mn-lt"/>
                <a:cs typeface="Times New Roman" panose="02020603050405020304" pitchFamily="18" charset="0"/>
              </a:rPr>
              <a:t>Novelty-induced </a:t>
            </a:r>
            <a:r>
              <a:rPr lang="en-US" sz="3200" dirty="0" err="1">
                <a:latin typeface="+mn-lt"/>
                <a:cs typeface="Times New Roman" panose="02020603050405020304" pitchFamily="18" charset="0"/>
              </a:rPr>
              <a:t>hypophagia</a:t>
            </a:r>
            <a:r>
              <a:rPr lang="en-US" sz="3200" dirty="0">
                <a:latin typeface="+mn-lt"/>
                <a:cs typeface="Times New Roman" panose="02020603050405020304" pitchFamily="18" charset="0"/>
              </a:rPr>
              <a:t> (NIH)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2258" y="2063060"/>
            <a:ext cx="8229600" cy="2214917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Highly sensitive to acute traumatic stress &amp; </a:t>
            </a:r>
            <a:r>
              <a:rPr lang="en-US" dirty="0" err="1">
                <a:cs typeface="Times New Roman" panose="02020603050405020304" pitchFamily="18" charset="0"/>
              </a:rPr>
              <a:t>eCB</a:t>
            </a:r>
            <a:r>
              <a:rPr lang="en-US" dirty="0">
                <a:cs typeface="Times New Roman" panose="02020603050405020304" pitchFamily="18" charset="0"/>
              </a:rPr>
              <a:t> manipulation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Measure latency to consume food 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3BD0839-EFAF-FD4C-AC64-F2A4479F533D}"/>
              </a:ext>
            </a:extLst>
          </p:cNvPr>
          <p:cNvCxnSpPr/>
          <p:nvPr/>
        </p:nvCxnSpPr>
        <p:spPr>
          <a:xfrm>
            <a:off x="5181600" y="951436"/>
            <a:ext cx="1219200" cy="68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44A103-3D07-1545-B919-5CC5D0D13177}"/>
              </a:ext>
            </a:extLst>
          </p:cNvPr>
          <p:cNvSpPr txBox="1"/>
          <p:nvPr/>
        </p:nvSpPr>
        <p:spPr>
          <a:xfrm>
            <a:off x="6400800" y="1254894"/>
            <a:ext cx="1416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in </a:t>
            </a:r>
          </a:p>
          <a:p>
            <a:r>
              <a:rPr lang="en-US" dirty="0"/>
              <a:t>food intake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E6F97E-254D-814C-A8D3-E5C80AE6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t="4444" r="63671" b="86263"/>
          <a:stretch/>
        </p:blipFill>
        <p:spPr>
          <a:xfrm>
            <a:off x="36871" y="4047098"/>
            <a:ext cx="5610694" cy="28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FF4EA07-253A-EB49-8BE5-429F32844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2" y="-14990"/>
            <a:ext cx="1086911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What is fear extinction? (PTSD) </a:t>
            </a:r>
          </a:p>
          <a:p>
            <a:pPr marL="0" indent="0">
              <a:buNone/>
            </a:pPr>
            <a:r>
              <a:rPr lang="en-US" sz="2700" dirty="0">
                <a:sym typeface="Wingdings" pitchFamily="2" charset="2"/>
              </a:rPr>
              <a:t>Experience stimulus/context of fear/trauma</a:t>
            </a:r>
          </a:p>
          <a:p>
            <a:pPr marL="0" indent="0">
              <a:buNone/>
            </a:pPr>
            <a:r>
              <a:rPr lang="en-US" sz="2700" dirty="0">
                <a:sym typeface="Wingdings" pitchFamily="2" charset="2"/>
              </a:rPr>
              <a:t>	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↑ </a:t>
            </a:r>
            <a:r>
              <a:rPr lang="en-US" sz="2700" dirty="0">
                <a:sym typeface="Wingdings" pitchFamily="2" charset="2"/>
              </a:rPr>
              <a:t>hypervigilance / anxiety  / fear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1. </a:t>
            </a:r>
            <a:r>
              <a:rPr lang="en-US" sz="2800" b="1" dirty="0"/>
              <a:t>Acquisition</a:t>
            </a:r>
            <a:r>
              <a:rPr lang="en-US" dirty="0"/>
              <a:t> </a:t>
            </a:r>
            <a:r>
              <a:rPr lang="en-US" sz="2400" dirty="0">
                <a:sym typeface="Wingdings" pitchFamily="2" charset="2"/>
              </a:rPr>
              <a:t> Realize that the stimulus is no longer threatening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↓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anxiety / fear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sz="2800" b="1" dirty="0"/>
              <a:t>Consolidation</a:t>
            </a:r>
            <a:r>
              <a:rPr lang="en-US" dirty="0"/>
              <a:t>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sz="2400" dirty="0">
                <a:sym typeface="Wingdings" pitchFamily="2" charset="2"/>
              </a:rPr>
              <a:t>establish memory that stimulus isn’t dangerous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		(short term memory)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3. </a:t>
            </a:r>
            <a:r>
              <a:rPr lang="en-US" sz="2800" b="1" dirty="0">
                <a:sym typeface="Wingdings" pitchFamily="2" charset="2"/>
              </a:rPr>
              <a:t>Recall</a:t>
            </a:r>
            <a:r>
              <a:rPr lang="en-US" sz="2800" dirty="0">
                <a:sym typeface="Wingdings" pitchFamily="2" charset="2"/>
              </a:rPr>
              <a:t>  </a:t>
            </a:r>
            <a:r>
              <a:rPr lang="en-US" sz="2400" dirty="0">
                <a:sym typeface="Wingdings" pitchFamily="2" charset="2"/>
              </a:rPr>
              <a:t>remember in future  that stimulus isn’t dangerous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		(long term memory)</a:t>
            </a:r>
            <a:endParaRPr lang="en-US" dirty="0"/>
          </a:p>
        </p:txBody>
      </p:sp>
      <p:pic>
        <p:nvPicPr>
          <p:cNvPr id="16388" name="Picture 4" descr="Image result for mugging funny">
            <a:hlinkClick r:id="rId2"/>
            <a:extLst>
              <a:ext uri="{FF2B5EF4-FFF2-40B4-BE49-F238E27FC236}">
                <a16:creationId xmlns:a16="http://schemas.microsoft.com/office/drawing/2014/main" xmlns="" id="{3DAB18E4-A3C1-CE43-A872-1533B462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" y="3986759"/>
            <a:ext cx="39497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7A055E-8640-DF4E-8C14-221BFB265FCA}"/>
              </a:ext>
            </a:extLst>
          </p:cNvPr>
          <p:cNvGrpSpPr/>
          <p:nvPr/>
        </p:nvGrpSpPr>
        <p:grpSpPr>
          <a:xfrm>
            <a:off x="457200" y="914400"/>
            <a:ext cx="457200" cy="228600"/>
            <a:chOff x="533400" y="914400"/>
            <a:chExt cx="457200" cy="2286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003460DA-3F93-B047-AED3-C30432A7A318}"/>
                </a:ext>
              </a:extLst>
            </p:cNvPr>
            <p:cNvCxnSpPr/>
            <p:nvPr/>
          </p:nvCxnSpPr>
          <p:spPr>
            <a:xfrm>
              <a:off x="533400" y="1143000"/>
              <a:ext cx="457200" cy="0"/>
            </a:xfrm>
            <a:prstGeom prst="straightConnector1">
              <a:avLst/>
            </a:prstGeom>
            <a:ln w="666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F30605A-F488-C440-9043-65758D4B560F}"/>
                </a:ext>
              </a:extLst>
            </p:cNvPr>
            <p:cNvCxnSpPr/>
            <p:nvPr/>
          </p:nvCxnSpPr>
          <p:spPr>
            <a:xfrm flipV="1">
              <a:off x="533400" y="914400"/>
              <a:ext cx="0" cy="228600"/>
            </a:xfrm>
            <a:prstGeom prst="line">
              <a:avLst/>
            </a:prstGeom>
            <a:ln w="666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30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B339F6-8483-A34A-9E82-DF7B066F1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marL="0" indent="0">
              <a:buNone/>
            </a:pPr>
            <a:r>
              <a:rPr lang="en-US" b="1" u="sng" dirty="0"/>
              <a:t>The NIH test </a:t>
            </a:r>
          </a:p>
          <a:p>
            <a:pPr lvl="1"/>
            <a:r>
              <a:rPr lang="en-US" dirty="0"/>
              <a:t>4 training days in the </a:t>
            </a:r>
            <a:r>
              <a:rPr lang="en-US" b="1" dirty="0"/>
              <a:t>home cage </a:t>
            </a:r>
          </a:p>
          <a:p>
            <a:pPr lvl="2"/>
            <a:r>
              <a:rPr lang="en-US" dirty="0"/>
              <a:t>30 min habituation to red light</a:t>
            </a:r>
          </a:p>
          <a:p>
            <a:pPr lvl="2"/>
            <a:r>
              <a:rPr lang="en-US" dirty="0"/>
              <a:t>After habituation, water was replaced with highly palatable substance</a:t>
            </a:r>
          </a:p>
          <a:p>
            <a:pPr lvl="3"/>
            <a:r>
              <a:rPr lang="en-US" dirty="0"/>
              <a:t>Latency to consume and total consumption recorded</a:t>
            </a:r>
          </a:p>
          <a:p>
            <a:pPr lvl="1"/>
            <a:r>
              <a:rPr lang="en-US" dirty="0"/>
              <a:t>After 4</a:t>
            </a:r>
            <a:r>
              <a:rPr lang="en-US" baseline="30000" dirty="0"/>
              <a:t>th</a:t>
            </a:r>
            <a:r>
              <a:rPr lang="en-US" dirty="0"/>
              <a:t> training day 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>
                <a:sym typeface="Wingdings" pitchFamily="2" charset="2"/>
              </a:rPr>
              <a:t>   Foot-shock Stress (1 or 5 days)</a:t>
            </a:r>
          </a:p>
          <a:p>
            <a:pPr lvl="1"/>
            <a:r>
              <a:rPr lang="en-US" dirty="0"/>
              <a:t>1 test day in </a:t>
            </a:r>
            <a:r>
              <a:rPr lang="en-US" b="1" dirty="0"/>
              <a:t>novel cage </a:t>
            </a:r>
          </a:p>
          <a:p>
            <a:pPr lvl="2"/>
            <a:r>
              <a:rPr lang="en-US" b="1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4 </a:t>
            </a:r>
            <a:r>
              <a:rPr lang="en-US" dirty="0" err="1">
                <a:sym typeface="Wingdings" pitchFamily="2" charset="2"/>
              </a:rPr>
              <a:t>hrs</a:t>
            </a:r>
            <a:r>
              <a:rPr lang="en-US" dirty="0">
                <a:sym typeface="Wingdings" pitchFamily="2" charset="2"/>
              </a:rPr>
              <a:t> after last shock session  novel cage testing</a:t>
            </a:r>
            <a:endParaRPr lang="en-US" dirty="0"/>
          </a:p>
          <a:p>
            <a:pPr lvl="2"/>
            <a:r>
              <a:rPr lang="en-US" dirty="0"/>
              <a:t>red light for 60 min </a:t>
            </a:r>
          </a:p>
          <a:p>
            <a:pPr lvl="2"/>
            <a:r>
              <a:rPr lang="en-US" dirty="0"/>
              <a:t>transferred to new, empty cages in a brightly lit room (~300 lux) with 30 min access to Ensure 	</a:t>
            </a:r>
          </a:p>
          <a:p>
            <a:pPr lvl="3"/>
            <a:r>
              <a:rPr lang="en-US" dirty="0"/>
              <a:t>Latency to drink and total consumption were recorded.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A8692C-AADC-174D-9906-BBD00E6B4225}"/>
              </a:ext>
            </a:extLst>
          </p:cNvPr>
          <p:cNvSpPr txBox="1"/>
          <p:nvPr/>
        </p:nvSpPr>
        <p:spPr>
          <a:xfrm>
            <a:off x="3505200" y="0"/>
            <a:ext cx="57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*Mice were singly housed for 4 days before training; </a:t>
            </a:r>
          </a:p>
          <a:p>
            <a:r>
              <a:rPr lang="en-US" dirty="0"/>
              <a:t>cages were not changed for the duration of the experiment.</a:t>
            </a:r>
          </a:p>
        </p:txBody>
      </p:sp>
    </p:spTree>
    <p:extLst>
      <p:ext uri="{BB962C8B-B14F-4D97-AF65-F5344CB8AC3E}">
        <p14:creationId xmlns:p14="http://schemas.microsoft.com/office/powerpoint/2010/main" val="11769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Kevin\Research Papers\Endocannabinoids\ncomms14782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21586" r="47107" b="57847"/>
          <a:stretch/>
        </p:blipFill>
        <p:spPr bwMode="auto">
          <a:xfrm>
            <a:off x="-76200" y="0"/>
            <a:ext cx="8153400" cy="446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1E434B-5598-FD4D-B7DC-CF9B33C6F5BD}"/>
              </a:ext>
            </a:extLst>
          </p:cNvPr>
          <p:cNvSpPr txBox="1"/>
          <p:nvPr/>
        </p:nvSpPr>
        <p:spPr>
          <a:xfrm>
            <a:off x="228600" y="4419600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arenR" startAt="4"/>
            </a:pPr>
            <a:r>
              <a:rPr lang="en-US" sz="2800" b="1" dirty="0"/>
              <a:t>JZL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sz="2800" b="1" dirty="0">
                <a:cs typeface="Times New Roman" panose="02020603050405020304" pitchFamily="18" charset="0"/>
              </a:rPr>
              <a:t>feeding latency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No stress</a:t>
            </a:r>
          </a:p>
          <a:p>
            <a:r>
              <a:rPr lang="en-US" sz="2800" b="1" dirty="0"/>
              <a:t>    </a:t>
            </a:r>
            <a:r>
              <a:rPr lang="en-US" sz="2800" dirty="0"/>
              <a:t> 1 day stress</a:t>
            </a:r>
          </a:p>
          <a:p>
            <a:r>
              <a:rPr lang="en-US" sz="2800" dirty="0"/>
              <a:t>     5 day stress</a:t>
            </a:r>
          </a:p>
          <a:p>
            <a:r>
              <a:rPr lang="en-US" sz="2800" dirty="0"/>
              <a:t>    co-admin. </a:t>
            </a:r>
            <a:r>
              <a:rPr lang="en-US" sz="2800" dirty="0" err="1"/>
              <a:t>Rimanabant</a:t>
            </a:r>
            <a:r>
              <a:rPr lang="en-US" sz="2800" dirty="0"/>
              <a:t> (1 mg kg</a:t>
            </a:r>
            <a:r>
              <a:rPr lang="en-US" sz="2800" baseline="30000" dirty="0"/>
              <a:t>−1</a:t>
            </a:r>
            <a:r>
              <a:rPr lang="en-US" sz="2800" dirty="0"/>
              <a:t>)  Cb</a:t>
            </a:r>
            <a:r>
              <a:rPr lang="en-US" sz="2800" baseline="-25000" dirty="0"/>
              <a:t>1 </a:t>
            </a:r>
            <a:r>
              <a:rPr lang="en-US" sz="2800" dirty="0"/>
              <a:t>Antagonist blocks</a:t>
            </a:r>
          </a:p>
          <a:p>
            <a:r>
              <a:rPr lang="en-US" sz="2800" dirty="0"/>
              <a:t>   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2321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Kevin\Research Papers\Endocannabinoids\ncomms14782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2" t="21586" r="-514" b="60495"/>
          <a:stretch/>
        </p:blipFill>
        <p:spPr bwMode="auto">
          <a:xfrm>
            <a:off x="-23734" y="0"/>
            <a:ext cx="55159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ABCBD9-E764-064F-A810-5C64BCC36A22}"/>
              </a:ext>
            </a:extLst>
          </p:cNvPr>
          <p:cNvSpPr txBox="1"/>
          <p:nvPr/>
        </p:nvSpPr>
        <p:spPr>
          <a:xfrm>
            <a:off x="5410200" y="533400"/>
            <a:ext cx="3584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F) no stress </a:t>
            </a:r>
          </a:p>
          <a:p>
            <a:r>
              <a:rPr lang="en-US" sz="2800" b="1" dirty="0"/>
              <a:t>G) 1 day stress </a:t>
            </a:r>
          </a:p>
        </p:txBody>
      </p:sp>
      <p:pic>
        <p:nvPicPr>
          <p:cNvPr id="6" name="Picture 9" descr="C:\Kevin\Research Papers\Endocannabinoids\ncomms14782-f1.jpg">
            <a:extLst>
              <a:ext uri="{FF2B5EF4-FFF2-40B4-BE49-F238E27FC236}">
                <a16:creationId xmlns:a16="http://schemas.microsoft.com/office/drawing/2014/main" xmlns="" id="{1A8481DA-EBBC-BC47-AEA3-C73B820F6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1" t="42106" r="105" b="37327"/>
          <a:stretch/>
        </p:blipFill>
        <p:spPr bwMode="auto">
          <a:xfrm>
            <a:off x="-6246" y="3247078"/>
            <a:ext cx="5416446" cy="361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13D77E-8896-6047-AA9F-98993F94AF39}"/>
              </a:ext>
            </a:extLst>
          </p:cNvPr>
          <p:cNvSpPr txBox="1"/>
          <p:nvPr/>
        </p:nvSpPr>
        <p:spPr>
          <a:xfrm>
            <a:off x="5446426" y="3347297"/>
            <a:ext cx="24793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H) 5 days stress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6C8931-D71B-1E41-9B78-2AB672B1496A}"/>
              </a:ext>
            </a:extLst>
          </p:cNvPr>
          <p:cNvSpPr txBox="1"/>
          <p:nvPr/>
        </p:nvSpPr>
        <p:spPr>
          <a:xfrm>
            <a:off x="5433934" y="5052538"/>
            <a:ext cx="35603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*All mice JZL treated mice eating by the time ~50% of controls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75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Kevin\Research Papers\Endocannabinoids\ncomms14782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42106" r="46665" b="37327"/>
          <a:stretch/>
        </p:blipFill>
        <p:spPr bwMode="auto">
          <a:xfrm>
            <a:off x="6484" y="0"/>
            <a:ext cx="740891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27F5BD-598D-ED40-A58D-9540C30C735B}"/>
              </a:ext>
            </a:extLst>
          </p:cNvPr>
          <p:cNvSpPr txBox="1"/>
          <p:nvPr/>
        </p:nvSpPr>
        <p:spPr>
          <a:xfrm>
            <a:off x="0" y="4191000"/>
            <a:ext cx="9137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arenR" startAt="5"/>
            </a:pPr>
            <a:r>
              <a:rPr lang="en-US" sz="2800" b="1" dirty="0"/>
              <a:t>JZL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en-US" sz="2800" b="1" dirty="0">
                <a:cs typeface="Times New Roman" panose="02020603050405020304" pitchFamily="18" charset="0"/>
              </a:rPr>
              <a:t>consumption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cs typeface="Times New Roman" panose="02020603050405020304" pitchFamily="18" charset="0"/>
              </a:rPr>
              <a:t> no stress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/>
              <a:t>    </a:t>
            </a:r>
            <a:r>
              <a:rPr lang="en-US" sz="2800" dirty="0"/>
              <a:t> 1 day stress</a:t>
            </a:r>
          </a:p>
          <a:p>
            <a:r>
              <a:rPr lang="en-US" sz="2800" dirty="0"/>
              <a:t>     5 day stress</a:t>
            </a:r>
          </a:p>
          <a:p>
            <a:r>
              <a:rPr lang="en-US" sz="2800" dirty="0"/>
              <a:t>     co-admin. </a:t>
            </a:r>
            <a:r>
              <a:rPr lang="en-US" sz="2800" dirty="0" err="1"/>
              <a:t>Rimanabant</a:t>
            </a:r>
            <a:r>
              <a:rPr lang="en-US" sz="2800" dirty="0"/>
              <a:t> (1 mg kg</a:t>
            </a:r>
            <a:r>
              <a:rPr lang="en-US" sz="2800" baseline="30000" dirty="0"/>
              <a:t>−1</a:t>
            </a:r>
            <a:r>
              <a:rPr lang="en-US" sz="2800" dirty="0"/>
              <a:t>)  Cb</a:t>
            </a:r>
            <a:r>
              <a:rPr lang="en-US" sz="2800" baseline="-25000" dirty="0"/>
              <a:t>1 </a:t>
            </a:r>
            <a:r>
              <a:rPr lang="en-US" sz="2800" dirty="0"/>
              <a:t>Antagonist blocks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605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Kevin\Research Papers\Endocannabinoids\ncomms14782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" t="61962" r="52077" b="19393"/>
          <a:stretch/>
        </p:blipFill>
        <p:spPr bwMode="auto">
          <a:xfrm>
            <a:off x="-31841" y="0"/>
            <a:ext cx="5665467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Kevin\Research Papers\Endocannabinoids\ncomms14782-f1.jpg">
            <a:extLst>
              <a:ext uri="{FF2B5EF4-FFF2-40B4-BE49-F238E27FC236}">
                <a16:creationId xmlns:a16="http://schemas.microsoft.com/office/drawing/2014/main" xmlns="" id="{0094CBBA-6ECE-FC41-AADA-7B7757BBF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0" t="62146" r="819" b="19209"/>
          <a:stretch/>
        </p:blipFill>
        <p:spPr bwMode="auto">
          <a:xfrm>
            <a:off x="18739" y="3276600"/>
            <a:ext cx="5614887" cy="35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60782-1C83-244A-9C41-C366A62292ED}"/>
              </a:ext>
            </a:extLst>
          </p:cNvPr>
          <p:cNvSpPr txBox="1"/>
          <p:nvPr/>
        </p:nvSpPr>
        <p:spPr>
          <a:xfrm>
            <a:off x="5642370" y="228600"/>
            <a:ext cx="3012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Cb</a:t>
            </a:r>
            <a:r>
              <a:rPr lang="en-US" sz="3200" b="1" baseline="-25000" dirty="0"/>
              <a:t>1</a:t>
            </a:r>
            <a:r>
              <a:rPr lang="en-US" sz="3200" b="1" dirty="0"/>
              <a:t> Antagonist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feeding latency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sz="3200" dirty="0"/>
              <a:t> consumption</a:t>
            </a:r>
          </a:p>
        </p:txBody>
      </p:sp>
    </p:spTree>
    <p:extLst>
      <p:ext uri="{BB962C8B-B14F-4D97-AF65-F5344CB8AC3E}">
        <p14:creationId xmlns:p14="http://schemas.microsoft.com/office/powerpoint/2010/main" val="19071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Kevin\Research Papers\Endocannabinoids\ncomms14782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5" r="43794" b="188"/>
          <a:stretch/>
        </p:blipFill>
        <p:spPr bwMode="auto">
          <a:xfrm>
            <a:off x="-61210" y="13738"/>
            <a:ext cx="7331267" cy="36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Kevin\Research Papers\Endocannabinoids\ncomms14782-f1.jpg">
            <a:extLst>
              <a:ext uri="{FF2B5EF4-FFF2-40B4-BE49-F238E27FC236}">
                <a16:creationId xmlns:a16="http://schemas.microsoft.com/office/drawing/2014/main" xmlns="" id="{D3263EF7-55A6-7243-A830-443CE5111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7" t="80805" r="24941" b="188"/>
          <a:stretch/>
        </p:blipFill>
        <p:spPr bwMode="auto">
          <a:xfrm>
            <a:off x="-26233" y="3657598"/>
            <a:ext cx="2159833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CEB8F4-8E15-6443-BCC4-57FDA2BF4AE8}"/>
              </a:ext>
            </a:extLst>
          </p:cNvPr>
          <p:cNvSpPr txBox="1"/>
          <p:nvPr/>
        </p:nvSpPr>
        <p:spPr>
          <a:xfrm>
            <a:off x="3276600" y="4038600"/>
            <a:ext cx="480009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JZL-184</a:t>
            </a:r>
            <a:r>
              <a:rPr lang="en-US" sz="2800" dirty="0"/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800" dirty="0"/>
              <a:t>distance travelled in light zone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sz="2800" dirty="0">
                <a:cs typeface="Times New Roman" panose="02020603050405020304" pitchFamily="18" charset="0"/>
              </a:rPr>
              <a:t>latency to enter light zone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0D0E0A-BA50-1A4D-90EF-175B70FB6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491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BE57AB-3DE3-D844-A56B-1DBBBDCA18EC}"/>
              </a:ext>
            </a:extLst>
          </p:cNvPr>
          <p:cNvSpPr txBox="1"/>
          <p:nvPr/>
        </p:nvSpPr>
        <p:spPr>
          <a:xfrm>
            <a:off x="5526098" y="0"/>
            <a:ext cx="3846502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JZL-184</a:t>
            </a:r>
          </a:p>
          <a:p>
            <a:endParaRPr lang="en-US" sz="2400" dirty="0"/>
          </a:p>
          <a:p>
            <a:r>
              <a:rPr lang="en-US" sz="2400" dirty="0"/>
              <a:t>No impact on locomotor</a:t>
            </a:r>
          </a:p>
          <a:p>
            <a:r>
              <a:rPr lang="en-US" sz="2400" dirty="0"/>
              <a:t>Activity in Open Field Test</a:t>
            </a:r>
          </a:p>
          <a:p>
            <a:r>
              <a:rPr lang="en-US" sz="2400" dirty="0"/>
              <a:t>(1 or 5 day </a:t>
            </a:r>
            <a:r>
              <a:rPr lang="en-US" sz="2400" dirty="0" err="1"/>
              <a:t>stres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impact consumption after</a:t>
            </a:r>
          </a:p>
          <a:p>
            <a:r>
              <a:rPr lang="en-US" sz="2400" dirty="0"/>
              <a:t>acute NIH stress</a:t>
            </a:r>
          </a:p>
          <a:p>
            <a:r>
              <a:rPr lang="en-US" sz="2400" dirty="0"/>
              <a:t>No impact on weight gain </a:t>
            </a:r>
          </a:p>
          <a:p>
            <a:r>
              <a:rPr lang="en-US" sz="2400" dirty="0"/>
              <a:t>over the 10 days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CA9AB1-A161-1943-AFD4-D6390FB72BF3}"/>
              </a:ext>
            </a:extLst>
          </p:cNvPr>
          <p:cNvSpPr txBox="1"/>
          <p:nvPr/>
        </p:nvSpPr>
        <p:spPr>
          <a:xfrm>
            <a:off x="5506050" y="4198442"/>
            <a:ext cx="3637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*Anxiolytic effects not related to</a:t>
            </a:r>
          </a:p>
          <a:p>
            <a:r>
              <a:rPr lang="en-US" sz="2800" b="1" dirty="0"/>
              <a:t>Appetitive or consummatory drive</a:t>
            </a:r>
          </a:p>
          <a:p>
            <a:r>
              <a:rPr lang="en-US" sz="2800" b="1" dirty="0"/>
              <a:t>Or result of altered locomotion</a:t>
            </a:r>
          </a:p>
        </p:txBody>
      </p:sp>
    </p:spTree>
    <p:extLst>
      <p:ext uri="{BB962C8B-B14F-4D97-AF65-F5344CB8AC3E}">
        <p14:creationId xmlns:p14="http://schemas.microsoft.com/office/powerpoint/2010/main" val="25318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F1669B-0007-584D-BD03-E530F7C7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2-AG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Cb</a:t>
            </a:r>
            <a:r>
              <a:rPr lang="en-US" baseline="-25000" dirty="0"/>
              <a:t>1 </a:t>
            </a:r>
            <a:r>
              <a:rPr lang="en-US" dirty="0"/>
              <a:t>modulates stress-induced anxiety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2-AG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Cb</a:t>
            </a:r>
            <a:r>
              <a:rPr lang="en-US" baseline="-25000" dirty="0"/>
              <a:t>1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signals impact susceptibility to developing stress-induced anxiety ?</a:t>
            </a:r>
          </a:p>
        </p:txBody>
      </p:sp>
    </p:spTree>
    <p:extLst>
      <p:ext uri="{BB962C8B-B14F-4D97-AF65-F5344CB8AC3E}">
        <p14:creationId xmlns:p14="http://schemas.microsoft.com/office/powerpoint/2010/main" val="37197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52B525-4B33-DB48-BD5D-BFFB0786C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r="20057" b="82222"/>
          <a:stretch/>
        </p:blipFill>
        <p:spPr>
          <a:xfrm>
            <a:off x="6926" y="762000"/>
            <a:ext cx="9144000" cy="335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2521F0-654B-3140-B4AA-D65CC21B5C49}"/>
              </a:ext>
            </a:extLst>
          </p:cNvPr>
          <p:cNvSpPr txBox="1"/>
          <p:nvPr/>
        </p:nvSpPr>
        <p:spPr>
          <a:xfrm>
            <a:off x="6926" y="4114800"/>
            <a:ext cx="91370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Days 1-4:	 </a:t>
            </a:r>
            <a:r>
              <a:rPr lang="en-US" sz="2800" dirty="0"/>
              <a:t>Home cage latency</a:t>
            </a:r>
          </a:p>
          <a:p>
            <a:r>
              <a:rPr lang="en-US" sz="2800" b="1" dirty="0"/>
              <a:t>Day 5:	 </a:t>
            </a:r>
            <a:r>
              <a:rPr lang="en-US" sz="2800" dirty="0"/>
              <a:t>Novel cage test baseline</a:t>
            </a:r>
          </a:p>
          <a:p>
            <a:r>
              <a:rPr lang="en-US" sz="2800" b="1" dirty="0"/>
              <a:t>Day 6-9 :	 </a:t>
            </a:r>
            <a:r>
              <a:rPr lang="en-US" sz="2800" dirty="0"/>
              <a:t>Rest</a:t>
            </a:r>
          </a:p>
          <a:p>
            <a:r>
              <a:rPr lang="en-US" sz="2800" b="1" dirty="0"/>
              <a:t>Days 10-11: 	 </a:t>
            </a:r>
            <a:r>
              <a:rPr lang="en-US" sz="2800" dirty="0"/>
              <a:t>Home cage latency</a:t>
            </a:r>
          </a:p>
          <a:p>
            <a:r>
              <a:rPr lang="en-US" sz="2800" b="1" dirty="0"/>
              <a:t>Day 11 	 </a:t>
            </a:r>
            <a:r>
              <a:rPr lang="en-US" sz="2800" dirty="0"/>
              <a:t>Shock stress</a:t>
            </a:r>
          </a:p>
          <a:p>
            <a:r>
              <a:rPr lang="en-US" sz="2800" b="1" dirty="0"/>
              <a:t>Day 12: 	 </a:t>
            </a:r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Novel cage test</a:t>
            </a: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F9D8BE-2C6A-3E4F-A7BA-09863DA80BEA}"/>
              </a:ext>
            </a:extLst>
          </p:cNvPr>
          <p:cNvSpPr txBox="1"/>
          <p:nvPr/>
        </p:nvSpPr>
        <p:spPr>
          <a:xfrm>
            <a:off x="283486" y="0"/>
            <a:ext cx="8583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Repeated novelty induced </a:t>
            </a:r>
            <a:r>
              <a:rPr lang="en-US" sz="3600" u="sng" dirty="0" err="1"/>
              <a:t>hypophagia</a:t>
            </a:r>
            <a:r>
              <a:rPr lang="en-US" sz="3600" u="sng" dirty="0"/>
              <a:t> (</a:t>
            </a:r>
            <a:r>
              <a:rPr lang="en-US" sz="3600" u="sng" dirty="0" err="1"/>
              <a:t>rNIH</a:t>
            </a:r>
            <a:r>
              <a:rPr lang="en-US" sz="3600" u="sng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18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31F50C-C823-634D-B545-9C224E679C4D}"/>
              </a:ext>
            </a:extLst>
          </p:cNvPr>
          <p:cNvSpPr/>
          <p:nvPr/>
        </p:nvSpPr>
        <p:spPr>
          <a:xfrm>
            <a:off x="381000" y="22860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/>
              <a:t>Foot-shock stress </a:t>
            </a:r>
          </a:p>
          <a:p>
            <a:r>
              <a:rPr lang="en-US" sz="2800" dirty="0"/>
              <a:t>7.5-min session in FC chamber</a:t>
            </a:r>
          </a:p>
          <a:p>
            <a:r>
              <a:rPr lang="en-US" sz="2800" dirty="0"/>
              <a:t>	1. 60 sec baseline</a:t>
            </a:r>
          </a:p>
          <a:p>
            <a:r>
              <a:rPr lang="en-US" sz="2800" dirty="0"/>
              <a:t>	2. (6)  0.7 mA foot-shocks (1 min apart) 	</a:t>
            </a:r>
          </a:p>
          <a:p>
            <a:r>
              <a:rPr lang="en-US" sz="2800" dirty="0"/>
              <a:t>	3. Each shock coincided with the last 2 s 	    </a:t>
            </a:r>
          </a:p>
          <a:p>
            <a:r>
              <a:rPr lang="en-US" sz="2800" dirty="0"/>
              <a:t>	of a 30 s auditory tone</a:t>
            </a:r>
          </a:p>
          <a:p>
            <a:r>
              <a:rPr lang="en-US" sz="2800" dirty="0"/>
              <a:t>	4. Additional 60 sec, mice returned to 	   </a:t>
            </a:r>
          </a:p>
          <a:p>
            <a:r>
              <a:rPr lang="en-US" sz="2800" dirty="0"/>
              <a:t>	 home cages.</a:t>
            </a:r>
          </a:p>
          <a:p>
            <a:r>
              <a:rPr lang="en-US" sz="2800" dirty="0"/>
              <a:t>	</a:t>
            </a:r>
          </a:p>
          <a:p>
            <a:endParaRPr lang="en-US" sz="2800" dirty="0"/>
          </a:p>
          <a:p>
            <a:r>
              <a:rPr lang="en-US" sz="2800" dirty="0"/>
              <a:t>	 All post-stress </a:t>
            </a:r>
            <a:r>
              <a:rPr lang="en-US" sz="2800" dirty="0" err="1"/>
              <a:t>behavioural</a:t>
            </a:r>
            <a:r>
              <a:rPr lang="en-US" sz="2800" dirty="0"/>
              <a:t> testing was performed ∼24 h after completion of the final stress exposure. </a:t>
            </a:r>
          </a:p>
        </p:txBody>
      </p:sp>
    </p:spTree>
    <p:extLst>
      <p:ext uri="{BB962C8B-B14F-4D97-AF65-F5344CB8AC3E}">
        <p14:creationId xmlns:p14="http://schemas.microsoft.com/office/powerpoint/2010/main" val="23830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endocannabinoid synthesis 2-ag">
            <a:extLst>
              <a:ext uri="{FF2B5EF4-FFF2-40B4-BE49-F238E27FC236}">
                <a16:creationId xmlns:a16="http://schemas.microsoft.com/office/drawing/2014/main" xmlns="" id="{6A850D1C-EAEE-954C-A422-977EC746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991995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9A6DD1B-B6DC-054F-979D-E18DBA778F76}"/>
              </a:ext>
            </a:extLst>
          </p:cNvPr>
          <p:cNvSpPr/>
          <p:nvPr/>
        </p:nvSpPr>
        <p:spPr>
          <a:xfrm>
            <a:off x="609600" y="2895600"/>
            <a:ext cx="7991995" cy="2616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D746FA-1479-084E-96FE-3C0950853619}"/>
              </a:ext>
            </a:extLst>
          </p:cNvPr>
          <p:cNvSpPr txBox="1"/>
          <p:nvPr/>
        </p:nvSpPr>
        <p:spPr>
          <a:xfrm>
            <a:off x="2606203" y="0"/>
            <a:ext cx="3998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Endocannabinoids</a:t>
            </a:r>
          </a:p>
        </p:txBody>
      </p:sp>
    </p:spTree>
    <p:extLst>
      <p:ext uri="{BB962C8B-B14F-4D97-AF65-F5344CB8AC3E}">
        <p14:creationId xmlns:p14="http://schemas.microsoft.com/office/powerpoint/2010/main" val="38614535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6367E0-F382-1E4E-83E7-6AA01EA879DB}"/>
              </a:ext>
            </a:extLst>
          </p:cNvPr>
          <p:cNvSpPr txBox="1"/>
          <p:nvPr/>
        </p:nvSpPr>
        <p:spPr>
          <a:xfrm>
            <a:off x="-8965" y="4492391"/>
            <a:ext cx="99149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Resilient / Susceptible </a:t>
            </a:r>
            <a:r>
              <a:rPr lang="en-US" sz="2800" dirty="0"/>
              <a:t>separated </a:t>
            </a:r>
            <a:r>
              <a:rPr lang="en-US" sz="2000" dirty="0"/>
              <a:t>(stress induced change in latency to feed)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	</a:t>
            </a:r>
            <a:r>
              <a:rPr lang="en-US" sz="2800" b="1" dirty="0"/>
              <a:t>Resilient</a:t>
            </a:r>
            <a:r>
              <a:rPr lang="en-US" sz="2800" dirty="0"/>
              <a:t> &lt; 120 sec</a:t>
            </a:r>
          </a:p>
          <a:p>
            <a:r>
              <a:rPr lang="en-US" sz="2800" dirty="0"/>
              <a:t>	</a:t>
            </a:r>
            <a:r>
              <a:rPr lang="en-US" sz="2800" b="1" dirty="0"/>
              <a:t>Susceptible</a:t>
            </a:r>
            <a:r>
              <a:rPr lang="en-US" sz="2800" dirty="0"/>
              <a:t> &gt; 120 sec</a:t>
            </a:r>
          </a:p>
          <a:p>
            <a:r>
              <a:rPr lang="en-US" sz="2800" dirty="0"/>
              <a:t>	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0651F7-9AD4-F749-B519-464CAA645A16}"/>
              </a:ext>
            </a:extLst>
          </p:cNvPr>
          <p:cNvGrpSpPr/>
          <p:nvPr/>
        </p:nvGrpSpPr>
        <p:grpSpPr>
          <a:xfrm>
            <a:off x="376517" y="8965"/>
            <a:ext cx="8382000" cy="4452050"/>
            <a:chOff x="0" y="43750"/>
            <a:chExt cx="9111340" cy="4985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7A15DBC-736E-BF45-A724-E9DC59EC7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5" t="17738" r="2397" b="63892"/>
            <a:stretch/>
          </p:blipFill>
          <p:spPr>
            <a:xfrm>
              <a:off x="0" y="43750"/>
              <a:ext cx="9111340" cy="4985450"/>
            </a:xfrm>
            <a:prstGeom prst="rect">
              <a:avLst/>
            </a:prstGeom>
          </p:spPr>
        </p:pic>
        <p:sp>
          <p:nvSpPr>
            <p:cNvPr id="8" name="Round Single Corner Rectangle 7">
              <a:extLst>
                <a:ext uri="{FF2B5EF4-FFF2-40B4-BE49-F238E27FC236}">
                  <a16:creationId xmlns:a16="http://schemas.microsoft.com/office/drawing/2014/main" xmlns="" id="{AEB66442-2250-0948-83D7-D9C05C9AB079}"/>
                </a:ext>
              </a:extLst>
            </p:cNvPr>
            <p:cNvSpPr/>
            <p:nvPr/>
          </p:nvSpPr>
          <p:spPr>
            <a:xfrm>
              <a:off x="0" y="4419600"/>
              <a:ext cx="4555670" cy="609600"/>
            </a:xfrm>
            <a:prstGeom prst="round1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4646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CB4374-EA34-5D44-942D-6B9EEAFC3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819" r="42142" b="49146"/>
          <a:stretch/>
        </p:blipFill>
        <p:spPr>
          <a:xfrm>
            <a:off x="304800" y="0"/>
            <a:ext cx="8534398" cy="426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00D041-C43A-3A40-B05B-7FCA6012B079}"/>
              </a:ext>
            </a:extLst>
          </p:cNvPr>
          <p:cNvSpPr/>
          <p:nvPr/>
        </p:nvSpPr>
        <p:spPr>
          <a:xfrm>
            <a:off x="14868" y="4648200"/>
            <a:ext cx="9433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Retrospective examination of baseline NIH latency</a:t>
            </a:r>
          </a:p>
          <a:p>
            <a:endParaRPr lang="en-US" sz="2800" b="1" dirty="0"/>
          </a:p>
          <a:p>
            <a:r>
              <a:rPr lang="en-US" sz="2800" b="1" dirty="0"/>
              <a:t>	*Indicates BASELINE anxiety (not stress-induced)</a:t>
            </a:r>
          </a:p>
          <a:p>
            <a:r>
              <a:rPr lang="en-US" sz="2800" b="1" dirty="0"/>
              <a:t>	  does not predict stress susceptibility </a:t>
            </a:r>
          </a:p>
        </p:txBody>
      </p:sp>
    </p:spTree>
    <p:extLst>
      <p:ext uri="{BB962C8B-B14F-4D97-AF65-F5344CB8AC3E}">
        <p14:creationId xmlns:p14="http://schemas.microsoft.com/office/powerpoint/2010/main" val="5286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E12C7A-CE14-6B43-AB0E-28C0EFB4B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0" t="36364" r="-111" b="50465"/>
          <a:stretch/>
        </p:blipFill>
        <p:spPr>
          <a:xfrm>
            <a:off x="0" y="14868"/>
            <a:ext cx="7197587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949064-9161-A547-BECF-3FDCBDDAE6F9}"/>
              </a:ext>
            </a:extLst>
          </p:cNvPr>
          <p:cNvSpPr txBox="1"/>
          <p:nvPr/>
        </p:nvSpPr>
        <p:spPr>
          <a:xfrm>
            <a:off x="-26020" y="4218878"/>
            <a:ext cx="9017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Resilient animals</a:t>
            </a:r>
          </a:p>
          <a:p>
            <a:r>
              <a:rPr lang="en-US" sz="3200" dirty="0"/>
              <a:t>Those with HIGHEST baseline latency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/>
              <a:t>largest decrease in latency after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9F196B-6C7F-634A-957F-F4631684080F}"/>
              </a:ext>
            </a:extLst>
          </p:cNvPr>
          <p:cNvSpPr txBox="1"/>
          <p:nvPr/>
        </p:nvSpPr>
        <p:spPr>
          <a:xfrm>
            <a:off x="6419093" y="5003708"/>
            <a:ext cx="271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(Conforms resilient nature)</a:t>
            </a:r>
          </a:p>
        </p:txBody>
      </p:sp>
    </p:spTree>
    <p:extLst>
      <p:ext uri="{BB962C8B-B14F-4D97-AF65-F5344CB8AC3E}">
        <p14:creationId xmlns:p14="http://schemas.microsoft.com/office/powerpoint/2010/main" val="2440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53F497-C8E1-CA4C-9BBF-695799E08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8" r="63785" b="32997"/>
          <a:stretch/>
        </p:blipFill>
        <p:spPr>
          <a:xfrm>
            <a:off x="0" y="0"/>
            <a:ext cx="3916362" cy="3177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A13163-174F-BB4B-A845-1AC638A95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2" t="50640" r="2878" b="32480"/>
          <a:stretch/>
        </p:blipFill>
        <p:spPr>
          <a:xfrm>
            <a:off x="0" y="3786828"/>
            <a:ext cx="3962400" cy="3071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EF075F-E9C6-8047-A60B-857D52D78A84}"/>
              </a:ext>
            </a:extLst>
          </p:cNvPr>
          <p:cNvSpPr txBox="1"/>
          <p:nvPr/>
        </p:nvSpPr>
        <p:spPr>
          <a:xfrm>
            <a:off x="4452220" y="2286000"/>
            <a:ext cx="46942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**Susceptible animals**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800" dirty="0"/>
              <a:t>latency to open arm (EPM)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800" dirty="0"/>
              <a:t> open arm entries (EPM)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800" dirty="0"/>
              <a:t> time in center (OFT)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21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BD173A-C17F-FC42-83E3-07BDDE98095A}"/>
              </a:ext>
            </a:extLst>
          </p:cNvPr>
          <p:cNvSpPr txBox="1"/>
          <p:nvPr/>
        </p:nvSpPr>
        <p:spPr>
          <a:xfrm>
            <a:off x="4784943" y="59924"/>
            <a:ext cx="4359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Separate Cohort</a:t>
            </a:r>
          </a:p>
          <a:p>
            <a:endParaRPr lang="en-US" sz="2800" b="1" dirty="0"/>
          </a:p>
          <a:p>
            <a:pPr marL="457200" indent="-457200">
              <a:buAutoNum type="arabicPeriod"/>
            </a:pPr>
            <a:r>
              <a:rPr lang="en-US" sz="2000" dirty="0"/>
              <a:t>Organized into susceptible /resilient</a:t>
            </a:r>
          </a:p>
          <a:p>
            <a:pPr marL="457200" indent="-457200">
              <a:buAutoNum type="arabicPeriod"/>
            </a:pPr>
            <a:r>
              <a:rPr lang="en-US" sz="2000" dirty="0"/>
              <a:t>Ran through EPM + OFT </a:t>
            </a:r>
            <a:r>
              <a:rPr lang="en-US" sz="2000" b="1" u="sng" dirty="0"/>
              <a:t>pre-stress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r>
              <a:rPr lang="en-US" sz="2800" b="1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687081-00FC-4744-853C-B48AAE342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531"/>
          <a:stretch/>
        </p:blipFill>
        <p:spPr>
          <a:xfrm>
            <a:off x="32951" y="61983"/>
            <a:ext cx="3700849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673943F-9CBB-0C40-A7E5-A3CB8D7C9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1" t="-747" r="-1329" b="747"/>
          <a:stretch/>
        </p:blipFill>
        <p:spPr>
          <a:xfrm>
            <a:off x="0" y="2386082"/>
            <a:ext cx="3840899" cy="2442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58F42D-9ECF-604A-B2D4-2DC7285D9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" y="4648200"/>
            <a:ext cx="6178729" cy="21286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160EC8-373F-0749-97B2-34A9914D0FB3}"/>
              </a:ext>
            </a:extLst>
          </p:cNvPr>
          <p:cNvSpPr txBox="1"/>
          <p:nvPr/>
        </p:nvSpPr>
        <p:spPr>
          <a:xfrm>
            <a:off x="4358421" y="2725959"/>
            <a:ext cx="4496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diff in </a:t>
            </a:r>
            <a:r>
              <a:rPr lang="en-US" sz="2400" b="1" dirty="0" err="1"/>
              <a:t>Cort</a:t>
            </a:r>
            <a:r>
              <a:rPr lang="en-US" sz="2400" b="1" dirty="0"/>
              <a:t> levels following</a:t>
            </a:r>
          </a:p>
          <a:p>
            <a:r>
              <a:rPr lang="en-US" sz="2400" b="1" dirty="0"/>
              <a:t>	</a:t>
            </a:r>
            <a:r>
              <a:rPr lang="en-US" sz="2400" dirty="0"/>
              <a:t>week of 2-foot shock stress</a:t>
            </a:r>
          </a:p>
          <a:p>
            <a:r>
              <a:rPr lang="en-US" sz="2400" dirty="0"/>
              <a:t>		NIH stress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38C785-2FF2-0A43-BE76-C2F4E68230E9}"/>
              </a:ext>
            </a:extLst>
          </p:cNvPr>
          <p:cNvSpPr txBox="1"/>
          <p:nvPr/>
        </p:nvSpPr>
        <p:spPr>
          <a:xfrm>
            <a:off x="4267200" y="2203432"/>
            <a:ext cx="4829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difference in anxiety in EPM/OFT</a:t>
            </a:r>
          </a:p>
          <a:p>
            <a:endParaRPr lang="en-US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B933DDD-1F19-554B-A8C6-2DE089451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6858000" cy="2400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FDAC83-D942-504D-AB9D-63940758637C}"/>
              </a:ext>
            </a:extLst>
          </p:cNvPr>
          <p:cNvSpPr txBox="1"/>
          <p:nvPr/>
        </p:nvSpPr>
        <p:spPr>
          <a:xfrm>
            <a:off x="-4916" y="3886200"/>
            <a:ext cx="9197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 diff. in sensory processing of foot-shock</a:t>
            </a:r>
          </a:p>
          <a:p>
            <a:r>
              <a:rPr lang="en-US" sz="2400" b="1" dirty="0"/>
              <a:t>	C) </a:t>
            </a:r>
            <a:r>
              <a:rPr lang="en-US" sz="2400" dirty="0"/>
              <a:t>sensitivity threshold</a:t>
            </a:r>
          </a:p>
          <a:p>
            <a:r>
              <a:rPr lang="en-US" sz="2400" b="1" dirty="0"/>
              <a:t>	D) </a:t>
            </a:r>
            <a:r>
              <a:rPr lang="en-US" sz="2400" dirty="0"/>
              <a:t>behavioral response to shock</a:t>
            </a:r>
          </a:p>
          <a:p>
            <a:r>
              <a:rPr lang="en-US" sz="2400" b="1" dirty="0"/>
              <a:t>	E) </a:t>
            </a:r>
            <a:r>
              <a:rPr lang="en-US" sz="2400" dirty="0"/>
              <a:t>Fear learning + recall 	</a:t>
            </a:r>
          </a:p>
          <a:p>
            <a:r>
              <a:rPr lang="en-US" sz="2400" dirty="0"/>
              <a:t>		`BL = baseline		 T1 = tone 	T6 = tone + 2 shock</a:t>
            </a:r>
          </a:p>
          <a:p>
            <a:r>
              <a:rPr lang="en-US" sz="2400" dirty="0"/>
              <a:t>	       week 1 T6 freezing = within-session learning (STM)</a:t>
            </a:r>
          </a:p>
          <a:p>
            <a:r>
              <a:rPr lang="en-US" sz="2400" dirty="0"/>
              <a:t> 	       week 2 Baseline freezing = context recall</a:t>
            </a:r>
          </a:p>
          <a:p>
            <a:r>
              <a:rPr lang="en-US" sz="2400" dirty="0"/>
              <a:t>	       week 2 T1 freezing = context + tone recall</a:t>
            </a:r>
          </a:p>
        </p:txBody>
      </p:sp>
    </p:spTree>
    <p:extLst>
      <p:ext uri="{BB962C8B-B14F-4D97-AF65-F5344CB8AC3E}">
        <p14:creationId xmlns:p14="http://schemas.microsoft.com/office/powerpoint/2010/main" val="17799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F2DCCD2-8F9B-234C-BA69-778624EE8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6" r="27501" b="47897"/>
          <a:stretch/>
        </p:blipFill>
        <p:spPr>
          <a:xfrm>
            <a:off x="17206" y="0"/>
            <a:ext cx="7312582" cy="312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4CEB2C-2462-E941-AADB-657165382D7E}"/>
              </a:ext>
            </a:extLst>
          </p:cNvPr>
          <p:cNvSpPr txBox="1"/>
          <p:nvPr/>
        </p:nvSpPr>
        <p:spPr>
          <a:xfrm>
            <a:off x="0" y="3124200"/>
            <a:ext cx="74365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1. Baseline Training home cage feeding  latency (day 1-4)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2. Novelty Cage feeding latency (day 5)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3. Baseline Training home cage feeding latency (days 6-7)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4. Novelty Cage Foot-shock-stress Latency (day 8)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5. Baseline Training home cage feeding latency (days 9-10)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6. Novelty Cage Foot-shock-stress Latency (day 11)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75A954E-951E-CF4B-94F2-56CBF2EB3D82}"/>
              </a:ext>
            </a:extLst>
          </p:cNvPr>
          <p:cNvCxnSpPr>
            <a:cxnSpLocks/>
          </p:cNvCxnSpPr>
          <p:nvPr/>
        </p:nvCxnSpPr>
        <p:spPr>
          <a:xfrm>
            <a:off x="1066800" y="2438400"/>
            <a:ext cx="0" cy="685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342EEE-8813-E44D-AFCD-D593A0422FD8}"/>
              </a:ext>
            </a:extLst>
          </p:cNvPr>
          <p:cNvSpPr txBox="1"/>
          <p:nvPr/>
        </p:nvSpPr>
        <p:spPr>
          <a:xfrm>
            <a:off x="7346994" y="152400"/>
            <a:ext cx="1849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VEHICLE</a:t>
            </a:r>
          </a:p>
          <a:p>
            <a:r>
              <a:rPr lang="en-US" sz="2800" b="1" dirty="0"/>
              <a:t>treatments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12703EC-C975-A741-A35E-FFE99C460C90}"/>
              </a:ext>
            </a:extLst>
          </p:cNvPr>
          <p:cNvSpPr txBox="1"/>
          <p:nvPr/>
        </p:nvSpPr>
        <p:spPr>
          <a:xfrm>
            <a:off x="3470601" y="5806678"/>
            <a:ext cx="51073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>
                <a:solidFill>
                  <a:srgbClr val="FF0000"/>
                </a:solidFill>
              </a:rPr>
              <a:t>*Susceptible* 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en-US" sz="2600" dirty="0">
                <a:solidFill>
                  <a:srgbClr val="FF0000"/>
                </a:solidFill>
              </a:rPr>
              <a:t>Foot shock stress induced latency  </a:t>
            </a:r>
            <a:endParaRPr lang="en-US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82FB6A0-7865-9843-8741-3DD9A86FA15A}"/>
              </a:ext>
            </a:extLst>
          </p:cNvPr>
          <p:cNvSpPr txBox="1"/>
          <p:nvPr/>
        </p:nvSpPr>
        <p:spPr>
          <a:xfrm>
            <a:off x="5786221" y="5709523"/>
            <a:ext cx="305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differences in consumption</a:t>
            </a:r>
          </a:p>
        </p:txBody>
      </p:sp>
    </p:spTree>
    <p:extLst>
      <p:ext uri="{BB962C8B-B14F-4D97-AF65-F5344CB8AC3E}">
        <p14:creationId xmlns:p14="http://schemas.microsoft.com/office/powerpoint/2010/main" val="28595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4">
            <a:extLst>
              <a:ext uri="{FF2B5EF4-FFF2-40B4-BE49-F238E27FC236}">
                <a16:creationId xmlns:a16="http://schemas.microsoft.com/office/drawing/2014/main" xmlns="" id="{6C1BB3F1-0EB8-AE40-BA55-34897B88B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9" b="74444"/>
          <a:stretch/>
        </p:blipFill>
        <p:spPr bwMode="auto">
          <a:xfrm>
            <a:off x="506895" y="0"/>
            <a:ext cx="772270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B620DF-5037-FD4D-9C71-C1CC4FA1F22D}"/>
              </a:ext>
            </a:extLst>
          </p:cNvPr>
          <p:cNvSpPr txBox="1"/>
          <p:nvPr/>
        </p:nvSpPr>
        <p:spPr>
          <a:xfrm>
            <a:off x="-4916" y="3048000"/>
            <a:ext cx="928632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Novelty Cage feeding latency </a:t>
            </a:r>
            <a:r>
              <a:rPr lang="en-US" sz="2500" dirty="0">
                <a:sym typeface="Wingdings" pitchFamily="2" charset="2"/>
              </a:rPr>
              <a:t> </a:t>
            </a:r>
            <a:r>
              <a:rPr lang="en-US" sz="2500" dirty="0"/>
              <a:t>Vehicle Treatment </a:t>
            </a:r>
            <a:r>
              <a:rPr lang="en-US" sz="2500" b="1" dirty="0"/>
              <a:t>(Day 5)</a:t>
            </a:r>
          </a:p>
          <a:p>
            <a:r>
              <a:rPr lang="en-US" sz="2500" dirty="0"/>
              <a:t>Novelty Cage Foot-shock-stress Latency</a:t>
            </a:r>
            <a:r>
              <a:rPr lang="en-US" sz="2500" dirty="0">
                <a:sym typeface="Wingdings" pitchFamily="2" charset="2"/>
              </a:rPr>
              <a:t> Vehicle Treatment</a:t>
            </a:r>
            <a:r>
              <a:rPr lang="en-US" sz="2500" dirty="0"/>
              <a:t> </a:t>
            </a:r>
            <a:r>
              <a:rPr lang="en-US" sz="2500" b="1" dirty="0"/>
              <a:t>(day 8)</a:t>
            </a:r>
          </a:p>
          <a:p>
            <a:r>
              <a:rPr lang="en-US" sz="2500" dirty="0"/>
              <a:t>Novelty Cage Foot-shock-stress Latency </a:t>
            </a:r>
            <a:r>
              <a:rPr lang="en-US" sz="2500" dirty="0">
                <a:sym typeface="Wingdings" pitchFamily="2" charset="2"/>
              </a:rPr>
              <a:t> JZL-184 Treatment </a:t>
            </a:r>
            <a:r>
              <a:rPr lang="en-US" sz="2500" b="1" dirty="0">
                <a:sym typeface="Wingdings" pitchFamily="2" charset="2"/>
              </a:rPr>
              <a:t>(day 11)</a:t>
            </a:r>
          </a:p>
          <a:p>
            <a:r>
              <a:rPr lang="en-US" sz="2500" dirty="0"/>
              <a:t>Novelty Cage Foot-shock-stress Latency </a:t>
            </a:r>
            <a:r>
              <a:rPr lang="en-US" sz="2500" dirty="0">
                <a:sym typeface="Wingdings" pitchFamily="2" charset="2"/>
              </a:rPr>
              <a:t> Cb</a:t>
            </a:r>
            <a:r>
              <a:rPr lang="en-US" sz="2500" baseline="-25000" dirty="0">
                <a:sym typeface="Wingdings" pitchFamily="2" charset="2"/>
              </a:rPr>
              <a:t>1</a:t>
            </a:r>
            <a:r>
              <a:rPr lang="en-US" sz="2500" dirty="0">
                <a:sym typeface="Wingdings" pitchFamily="2" charset="2"/>
              </a:rPr>
              <a:t> Antagonist </a:t>
            </a:r>
            <a:r>
              <a:rPr lang="en-US" sz="2500" b="1" dirty="0">
                <a:sym typeface="Wingdings" pitchFamily="2" charset="2"/>
              </a:rPr>
              <a:t>(day 13)</a:t>
            </a:r>
            <a:endParaRPr lang="en-US" sz="2500" b="1" dirty="0"/>
          </a:p>
          <a:p>
            <a:endParaRPr lang="en-US" sz="2500" b="1" dirty="0"/>
          </a:p>
          <a:p>
            <a:endParaRPr lang="en-US" sz="2500" b="1" dirty="0"/>
          </a:p>
          <a:p>
            <a:endParaRPr lang="en-US" sz="25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963D9-F361-8C4B-B04A-DE9CE40A1273}"/>
              </a:ext>
            </a:extLst>
          </p:cNvPr>
          <p:cNvSpPr txBox="1"/>
          <p:nvPr/>
        </p:nvSpPr>
        <p:spPr>
          <a:xfrm>
            <a:off x="1981200" y="4724400"/>
            <a:ext cx="560647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*</a:t>
            </a:r>
            <a:r>
              <a:rPr lang="en-US" sz="2800" b="1" u="sng" dirty="0">
                <a:solidFill>
                  <a:srgbClr val="FF0000"/>
                </a:solidFill>
              </a:rPr>
              <a:t>Susceptible</a:t>
            </a:r>
            <a:r>
              <a:rPr lang="en-US" sz="2000" b="1" u="sng" dirty="0">
                <a:solidFill>
                  <a:srgbClr val="FF0000"/>
                </a:solidFill>
              </a:rPr>
              <a:t>*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latency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(day 8)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JZL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latency to resilient levels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(day 11)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Cb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Antagonist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latency in both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8DB11D-D8BC-9A40-A51B-922A9F27298E}"/>
              </a:ext>
            </a:extLst>
          </p:cNvPr>
          <p:cNvSpPr txBox="1"/>
          <p:nvPr/>
        </p:nvSpPr>
        <p:spPr>
          <a:xfrm>
            <a:off x="3429000" y="4572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67830D-EB60-5247-ABFF-047AEF8DABF9}"/>
              </a:ext>
            </a:extLst>
          </p:cNvPr>
          <p:cNvSpPr txBox="1"/>
          <p:nvPr/>
        </p:nvSpPr>
        <p:spPr>
          <a:xfrm>
            <a:off x="7587671" y="84424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F9AC52-F629-7D48-BD1E-B1E9221AFB79}"/>
              </a:ext>
            </a:extLst>
          </p:cNvPr>
          <p:cNvSpPr txBox="1"/>
          <p:nvPr/>
        </p:nvSpPr>
        <p:spPr>
          <a:xfrm>
            <a:off x="6655905" y="86081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970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4">
            <a:extLst>
              <a:ext uri="{FF2B5EF4-FFF2-40B4-BE49-F238E27FC236}">
                <a16:creationId xmlns:a16="http://schemas.microsoft.com/office/drawing/2014/main" xmlns="" id="{1CB883FF-4088-084A-BD79-3EBFE4DBA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0" t="50000" b="24444"/>
          <a:stretch/>
        </p:blipFill>
        <p:spPr bwMode="auto">
          <a:xfrm>
            <a:off x="0" y="28088"/>
            <a:ext cx="737483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04316C-7ED7-594C-BEFC-4877CD33F292}"/>
              </a:ext>
            </a:extLst>
          </p:cNvPr>
          <p:cNvSpPr txBox="1"/>
          <p:nvPr/>
        </p:nvSpPr>
        <p:spPr>
          <a:xfrm>
            <a:off x="0" y="4277209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Stress-susceptibility ratios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Separate cohorts of mice (N=40) 3 weeks treatment </a:t>
            </a:r>
          </a:p>
          <a:p>
            <a:r>
              <a:rPr lang="en-US" sz="2400" dirty="0"/>
              <a:t>	</a:t>
            </a:r>
            <a:r>
              <a:rPr lang="en-US" sz="2400" b="1" dirty="0"/>
              <a:t>1. </a:t>
            </a:r>
            <a:r>
              <a:rPr lang="en-US" sz="2400" dirty="0"/>
              <a:t>Vehicle treatment---------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12 susceptible	</a:t>
            </a:r>
          </a:p>
          <a:p>
            <a:r>
              <a:rPr lang="en-US" sz="2400" b="1" dirty="0"/>
              <a:t>	2. </a:t>
            </a:r>
            <a:r>
              <a:rPr lang="en-US" sz="2400" dirty="0"/>
              <a:t>JZL-184 ----------------------</a:t>
            </a:r>
            <a:r>
              <a:rPr lang="en-US" sz="2400" dirty="0">
                <a:sym typeface="Wingdings" pitchFamily="2" charset="2"/>
              </a:rPr>
              <a:t> 3 susceptible 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b="1" dirty="0"/>
              <a:t>3. </a:t>
            </a:r>
            <a:r>
              <a:rPr lang="en-US" sz="2400" dirty="0"/>
              <a:t>JZL-184 + Cb</a:t>
            </a:r>
            <a:r>
              <a:rPr lang="en-US" sz="2400" baseline="-25000" dirty="0"/>
              <a:t>1</a:t>
            </a:r>
            <a:r>
              <a:rPr lang="en-US" sz="2400" dirty="0"/>
              <a:t> Antagonist</a:t>
            </a:r>
            <a:r>
              <a:rPr lang="en-US" sz="2400" dirty="0">
                <a:sym typeface="Wingdings" pitchFamily="2" charset="2"/>
              </a:rPr>
              <a:t> 15 susceptible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D395B7-9928-5846-9F75-C65C7E940185}"/>
              </a:ext>
            </a:extLst>
          </p:cNvPr>
          <p:cNvSpPr txBox="1"/>
          <p:nvPr/>
        </p:nvSpPr>
        <p:spPr>
          <a:xfrm>
            <a:off x="152400" y="3162299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AA7DA1-AA3D-C643-A9F7-192BF6413C56}"/>
              </a:ext>
            </a:extLst>
          </p:cNvPr>
          <p:cNvSpPr txBox="1"/>
          <p:nvPr/>
        </p:nvSpPr>
        <p:spPr>
          <a:xfrm>
            <a:off x="2745355" y="32004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B4D7CC-125F-1346-A6D4-9D3907C1431D}"/>
              </a:ext>
            </a:extLst>
          </p:cNvPr>
          <p:cNvSpPr txBox="1"/>
          <p:nvPr/>
        </p:nvSpPr>
        <p:spPr>
          <a:xfrm>
            <a:off x="5168231" y="32003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71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4">
            <a:extLst>
              <a:ext uri="{FF2B5EF4-FFF2-40B4-BE49-F238E27FC236}">
                <a16:creationId xmlns:a16="http://schemas.microsoft.com/office/drawing/2014/main" xmlns="" id="{32A9D08B-D5B7-F44E-85B2-67A1A40FD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2884" b="26855"/>
          <a:stretch/>
        </p:blipFill>
        <p:spPr bwMode="auto">
          <a:xfrm>
            <a:off x="1" y="0"/>
            <a:ext cx="42672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3864DF-E04C-1A44-99EC-EA0D224C4F07}"/>
              </a:ext>
            </a:extLst>
          </p:cNvPr>
          <p:cNvSpPr txBox="1"/>
          <p:nvPr/>
        </p:nvSpPr>
        <p:spPr>
          <a:xfrm>
            <a:off x="4582511" y="31531"/>
            <a:ext cx="4280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*JZL-184 reversed susceptibility </a:t>
            </a:r>
          </a:p>
          <a:p>
            <a:r>
              <a:rPr lang="en-US" sz="2400" b="1" dirty="0"/>
              <a:t>to stress after it had manifested</a:t>
            </a:r>
          </a:p>
        </p:txBody>
      </p:sp>
      <p:pic>
        <p:nvPicPr>
          <p:cNvPr id="6" name="Picture 2" descr="Figure 4">
            <a:extLst>
              <a:ext uri="{FF2B5EF4-FFF2-40B4-BE49-F238E27FC236}">
                <a16:creationId xmlns:a16="http://schemas.microsoft.com/office/drawing/2014/main" xmlns="" id="{58521841-0581-3346-838C-4DF8480BE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51843" r="44343" b="25012"/>
          <a:stretch/>
        </p:blipFill>
        <p:spPr bwMode="auto">
          <a:xfrm>
            <a:off x="1" y="3614789"/>
            <a:ext cx="4267200" cy="32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AD3D4F-A057-224B-B522-54879CE2FC5F}"/>
              </a:ext>
            </a:extLst>
          </p:cNvPr>
          <p:cNvSpPr txBox="1"/>
          <p:nvPr/>
        </p:nvSpPr>
        <p:spPr>
          <a:xfrm>
            <a:off x="4327585" y="3905071"/>
            <a:ext cx="49626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Severity</a:t>
            </a:r>
            <a:r>
              <a:rPr lang="en-US" sz="2400" dirty="0"/>
              <a:t> of stress-induced increase</a:t>
            </a:r>
          </a:p>
          <a:p>
            <a:r>
              <a:rPr lang="en-US" sz="2400" dirty="0"/>
              <a:t>in latency to consume correlated with </a:t>
            </a:r>
          </a:p>
          <a:p>
            <a:r>
              <a:rPr lang="en-US" sz="2400" dirty="0"/>
              <a:t>the effectiveness of JZL treatment</a:t>
            </a:r>
          </a:p>
          <a:p>
            <a:endParaRPr lang="en-US" sz="2400" dirty="0"/>
          </a:p>
          <a:p>
            <a:r>
              <a:rPr lang="en-US" sz="2400" b="1" dirty="0"/>
              <a:t>*JZL most anxiolytic for animals who </a:t>
            </a:r>
          </a:p>
          <a:p>
            <a:r>
              <a:rPr lang="en-US" sz="2400" b="1" dirty="0"/>
              <a:t>were most anxious after first shock</a:t>
            </a:r>
          </a:p>
          <a:p>
            <a:r>
              <a:rPr lang="en-US" sz="2400" b="1" dirty="0"/>
              <a:t> </a:t>
            </a:r>
            <a:r>
              <a:rPr lang="en-US" dirty="0"/>
              <a:t>(</a:t>
            </a:r>
            <a:r>
              <a:rPr lang="en-US" sz="1600" b="1" dirty="0"/>
              <a:t>had largest increase in latency to </a:t>
            </a:r>
            <a:r>
              <a:rPr lang="en-US" sz="1600" b="1" dirty="0" err="1"/>
              <a:t>eatafter</a:t>
            </a:r>
            <a:r>
              <a:rPr lang="en-US" sz="1600" b="1" dirty="0"/>
              <a:t> first stress)</a:t>
            </a:r>
          </a:p>
        </p:txBody>
      </p:sp>
    </p:spTree>
    <p:extLst>
      <p:ext uri="{BB962C8B-B14F-4D97-AF65-F5344CB8AC3E}">
        <p14:creationId xmlns:p14="http://schemas.microsoft.com/office/powerpoint/2010/main" val="303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B36AA4-4D09-1441-93FE-1F7AC711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2-AG Depletion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B0E689-AF58-A04F-961B-9CAEC8D0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DO34 (50 mg kg</a:t>
            </a:r>
            <a:r>
              <a:rPr lang="en-US" baseline="30000" dirty="0"/>
              <a:t>−1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DAGL inhibitor</a:t>
            </a:r>
          </a:p>
          <a:p>
            <a:pPr lvl="1"/>
            <a:r>
              <a:rPr lang="en-US" dirty="0"/>
              <a:t>Reduce 2-AG but not AA/AEA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u="sng" dirty="0"/>
              <a:t>Hypothesis:</a:t>
            </a:r>
          </a:p>
          <a:p>
            <a:pPr marL="457200" lvl="1" indent="0">
              <a:buNone/>
            </a:pPr>
            <a:r>
              <a:rPr lang="en-US" dirty="0"/>
              <a:t>Increase susceptibility to stress-induced anxiety behavior</a:t>
            </a:r>
          </a:p>
        </p:txBody>
      </p:sp>
    </p:spTree>
    <p:extLst>
      <p:ext uri="{BB962C8B-B14F-4D97-AF65-F5344CB8AC3E}">
        <p14:creationId xmlns:p14="http://schemas.microsoft.com/office/powerpoint/2010/main" val="28192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47824</TotalTime>
  <Words>2898</Words>
  <Application>Microsoft Office PowerPoint</Application>
  <PresentationFormat>On-screen Show (4:3)</PresentationFormat>
  <Paragraphs>726</Paragraphs>
  <Slides>122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Office Theme</vt:lpstr>
      <vt:lpstr>Endocannabinoids in the BLA; regulating stress-induced fear expression &amp; memory</vt:lpstr>
      <vt:lpstr>PowerPoint Presentation</vt:lpstr>
      <vt:lpstr>Stress</vt:lpstr>
      <vt:lpstr>Stress = adaptive</vt:lpstr>
      <vt:lpstr>Chronic Stress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Endocannabinoid Receptors</vt:lpstr>
      <vt:lpstr>PowerPoint Presentation</vt:lpstr>
      <vt:lpstr>PowerPoint Presentation</vt:lpstr>
      <vt:lpstr>PowerPoint Presentation</vt:lpstr>
      <vt:lpstr>PowerPoint Presentation</vt:lpstr>
      <vt:lpstr>2-AG levels in humans</vt:lpstr>
      <vt:lpstr>PowerPoint Presentation</vt:lpstr>
      <vt:lpstr>PowerPoint Presentation</vt:lpstr>
      <vt:lpstr>Basolateral Amygdala (LA + BM)</vt:lpstr>
      <vt:lpstr>Medial Prefrontal Cortex</vt:lpstr>
      <vt:lpstr>Opposing functions of Prelimbic and Infralimbic Cortex</vt:lpstr>
      <vt:lpstr>Prelimbic Cortex</vt:lpstr>
      <vt:lpstr>Infralimbic Cortex</vt:lpstr>
      <vt:lpstr>BLA &amp; Prelimbic / Infralimbic</vt:lpstr>
      <vt:lpstr>What we know</vt:lpstr>
      <vt:lpstr>What we don’t know</vt:lpstr>
      <vt:lpstr>PowerPoint Presentation</vt:lpstr>
      <vt:lpstr>Introduction</vt:lpstr>
      <vt:lpstr>Intro.</vt:lpstr>
      <vt:lpstr>PowerPoint Presentation</vt:lpstr>
      <vt:lpstr>Intro.</vt:lpstr>
      <vt:lpstr>Hypothesis</vt:lpstr>
      <vt:lpstr> </vt:lpstr>
      <vt:lpstr>Methods</vt:lpstr>
      <vt:lpstr>Methods</vt:lpstr>
      <vt:lpstr>Fear conditioning (drug treatments)</vt:lpstr>
      <vt:lpstr>Fear conditioning (CCKB KO)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Summary</vt:lpstr>
      <vt:lpstr>Projection-Specific Dynamic Regulation of Inhibition in Amygdala Micro-Circuits</vt:lpstr>
      <vt:lpstr>Principal Neurons (PN)</vt:lpstr>
      <vt:lpstr>PowerPoint Presentation</vt:lpstr>
      <vt:lpstr>PowerPoint Presentation</vt:lpstr>
      <vt:lpstr>PowerPoint Presentation</vt:lpstr>
      <vt:lpstr>Hypothesis</vt:lpstr>
      <vt:lpstr>Methods</vt:lpstr>
      <vt:lpstr>Organization of CCKL on specific BLA PNs?</vt:lpstr>
      <vt:lpstr>PowerPoint Presentation</vt:lpstr>
      <vt:lpstr>PowerPoint Presentation</vt:lpstr>
      <vt:lpstr>Retrograde Tracing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 Cb1 expression between PNPL + PNIL?</vt:lpstr>
      <vt:lpstr>PowerPoint Presentation</vt:lpstr>
      <vt:lpstr>PowerPoint Presentation</vt:lpstr>
      <vt:lpstr>Other Short term plasticity diff?</vt:lpstr>
      <vt:lpstr>PowerPoint Presentation</vt:lpstr>
      <vt:lpstr>PowerPoint Presentation</vt:lpstr>
      <vt:lpstr>Postsynaptic differences?  DGLα + MGL </vt:lpstr>
      <vt:lpstr>PowerPoint Presentation</vt:lpstr>
      <vt:lpstr>PowerPoint Presentation</vt:lpstr>
      <vt:lpstr>Summary</vt:lpstr>
      <vt:lpstr>Endocannabinoid signaling modulates susceptibility to traumatic stress exposure</vt:lpstr>
      <vt:lpstr>Introduction</vt:lpstr>
      <vt:lpstr>Introduction</vt:lpstr>
      <vt:lpstr>Determine2-AG’s role in  stress resilience</vt:lpstr>
      <vt:lpstr>PowerPoint Presentation</vt:lpstr>
      <vt:lpstr>Novelty-induced hypophagia (NIH)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2-AG Depletion ?</vt:lpstr>
      <vt:lpstr>PowerPoint Presentation</vt:lpstr>
      <vt:lpstr>PowerPoint Presentation</vt:lpstr>
      <vt:lpstr>PowerPoint Presentation</vt:lpstr>
      <vt:lpstr>PowerPoint Presentation</vt:lpstr>
      <vt:lpstr>Cannabis</vt:lpstr>
      <vt:lpstr>DAGLα KO in BLA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Synaptic Circuit involved in BLA DAGLα stress-induced behavior?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questions</vt:lpstr>
    </vt:vector>
  </TitlesOfParts>
  <Company>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Krupp, Kevin Thomas</dc:creator>
  <cp:lastModifiedBy>Cliff H Summers</cp:lastModifiedBy>
  <cp:revision>269</cp:revision>
  <dcterms:created xsi:type="dcterms:W3CDTF">2018-08-23T19:24:07Z</dcterms:created>
  <dcterms:modified xsi:type="dcterms:W3CDTF">2018-10-19T18:04:25Z</dcterms:modified>
</cp:coreProperties>
</file>